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57"/>
  </p:notesMasterIdLst>
  <p:handoutMasterIdLst>
    <p:handoutMasterId r:id="rId58"/>
  </p:handoutMasterIdLst>
  <p:sldIdLst>
    <p:sldId id="500" r:id="rId3"/>
    <p:sldId id="816" r:id="rId4"/>
    <p:sldId id="541" r:id="rId5"/>
    <p:sldId id="627" r:id="rId6"/>
    <p:sldId id="710" r:id="rId7"/>
    <p:sldId id="736" r:id="rId8"/>
    <p:sldId id="776" r:id="rId9"/>
    <p:sldId id="740" r:id="rId10"/>
    <p:sldId id="741" r:id="rId11"/>
    <p:sldId id="777" r:id="rId12"/>
    <p:sldId id="794" r:id="rId13"/>
    <p:sldId id="779" r:id="rId14"/>
    <p:sldId id="780" r:id="rId15"/>
    <p:sldId id="814" r:id="rId16"/>
    <p:sldId id="782" r:id="rId17"/>
    <p:sldId id="737" r:id="rId18"/>
    <p:sldId id="793" r:id="rId19"/>
    <p:sldId id="785" r:id="rId20"/>
    <p:sldId id="786" r:id="rId21"/>
    <p:sldId id="787" r:id="rId22"/>
    <p:sldId id="712" r:id="rId23"/>
    <p:sldId id="742" r:id="rId24"/>
    <p:sldId id="815" r:id="rId25"/>
    <p:sldId id="743" r:id="rId26"/>
    <p:sldId id="795" r:id="rId27"/>
    <p:sldId id="796" r:id="rId28"/>
    <p:sldId id="744" r:id="rId29"/>
    <p:sldId id="745" r:id="rId30"/>
    <p:sldId id="797" r:id="rId31"/>
    <p:sldId id="798" r:id="rId32"/>
    <p:sldId id="799" r:id="rId33"/>
    <p:sldId id="716" r:id="rId34"/>
    <p:sldId id="749" r:id="rId35"/>
    <p:sldId id="790" r:id="rId36"/>
    <p:sldId id="750" r:id="rId37"/>
    <p:sldId id="751" r:id="rId38"/>
    <p:sldId id="752" r:id="rId39"/>
    <p:sldId id="801" r:id="rId40"/>
    <p:sldId id="802" r:id="rId41"/>
    <p:sldId id="753" r:id="rId42"/>
    <p:sldId id="754" r:id="rId43"/>
    <p:sldId id="755" r:id="rId44"/>
    <p:sldId id="803" r:id="rId45"/>
    <p:sldId id="721" r:id="rId46"/>
    <p:sldId id="805" r:id="rId47"/>
    <p:sldId id="807" r:id="rId48"/>
    <p:sldId id="808" r:id="rId49"/>
    <p:sldId id="809" r:id="rId50"/>
    <p:sldId id="810" r:id="rId51"/>
    <p:sldId id="811" r:id="rId52"/>
    <p:sldId id="817" r:id="rId53"/>
    <p:sldId id="818" r:id="rId54"/>
    <p:sldId id="819" r:id="rId55"/>
    <p:sldId id="681" r:id="rId56"/>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952" y="-104"/>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Lst>
  </p:outlineViewPr>
  <p:notesTextViewPr>
    <p:cViewPr>
      <p:scale>
        <a:sx n="100" d="100"/>
        <a:sy n="100" d="100"/>
      </p:scale>
      <p:origin x="0" y="0"/>
    </p:cViewPr>
  </p:notesTextViewPr>
  <p:sorterViewPr>
    <p:cViewPr>
      <p:scale>
        <a:sx n="100" d="100"/>
        <a:sy n="100" d="100"/>
      </p:scale>
      <p:origin x="0" y="759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_rels/viewProps.xml.rels><?xml version="1.0" encoding="UTF-8" standalone="yes"?>
<Relationships xmlns="http://schemas.openxmlformats.org/package/2006/relationships"><Relationship Id="rId46" Type="http://schemas.openxmlformats.org/officeDocument/2006/relationships/slide" Target="slides/slide49.xml"/><Relationship Id="rId47" Type="http://schemas.openxmlformats.org/officeDocument/2006/relationships/slide" Target="slides/slide50.xml"/><Relationship Id="rId48" Type="http://schemas.openxmlformats.org/officeDocument/2006/relationships/slide" Target="slides/slide51.xml"/><Relationship Id="rId49" Type="http://schemas.openxmlformats.org/officeDocument/2006/relationships/slide" Target="slides/slide52.xml"/><Relationship Id="rId20" Type="http://schemas.openxmlformats.org/officeDocument/2006/relationships/slide" Target="slides/slide23.xml"/><Relationship Id="rId21" Type="http://schemas.openxmlformats.org/officeDocument/2006/relationships/slide" Target="slides/slide24.xml"/><Relationship Id="rId22" Type="http://schemas.openxmlformats.org/officeDocument/2006/relationships/slide" Target="slides/slide25.xml"/><Relationship Id="rId23" Type="http://schemas.openxmlformats.org/officeDocument/2006/relationships/slide" Target="slides/slide26.xml"/><Relationship Id="rId24" Type="http://schemas.openxmlformats.org/officeDocument/2006/relationships/slide" Target="slides/slide27.xml"/><Relationship Id="rId25" Type="http://schemas.openxmlformats.org/officeDocument/2006/relationships/slide" Target="slides/slide28.xml"/><Relationship Id="rId26" Type="http://schemas.openxmlformats.org/officeDocument/2006/relationships/slide" Target="slides/slide29.xml"/><Relationship Id="rId27" Type="http://schemas.openxmlformats.org/officeDocument/2006/relationships/slide" Target="slides/slide30.xml"/><Relationship Id="rId28" Type="http://schemas.openxmlformats.org/officeDocument/2006/relationships/slide" Target="slides/slide31.xml"/><Relationship Id="rId29" Type="http://schemas.openxmlformats.org/officeDocument/2006/relationships/slide" Target="slides/slide32.xml"/><Relationship Id="rId50" Type="http://schemas.openxmlformats.org/officeDocument/2006/relationships/slide" Target="slides/slide53.xml"/><Relationship Id="rId1" Type="http://schemas.openxmlformats.org/officeDocument/2006/relationships/slide" Target="slides/slide4.xml"/><Relationship Id="rId2" Type="http://schemas.openxmlformats.org/officeDocument/2006/relationships/slide" Target="slides/slide5.xml"/><Relationship Id="rId3" Type="http://schemas.openxmlformats.org/officeDocument/2006/relationships/slide" Target="slides/slide6.xml"/><Relationship Id="rId4" Type="http://schemas.openxmlformats.org/officeDocument/2006/relationships/slide" Target="slides/slide7.xml"/><Relationship Id="rId5" Type="http://schemas.openxmlformats.org/officeDocument/2006/relationships/slide" Target="slides/slide8.xml"/><Relationship Id="rId30" Type="http://schemas.openxmlformats.org/officeDocument/2006/relationships/slide" Target="slides/slide33.xml"/><Relationship Id="rId31" Type="http://schemas.openxmlformats.org/officeDocument/2006/relationships/slide" Target="slides/slide34.xml"/><Relationship Id="rId32" Type="http://schemas.openxmlformats.org/officeDocument/2006/relationships/slide" Target="slides/slide35.xml"/><Relationship Id="rId9" Type="http://schemas.openxmlformats.org/officeDocument/2006/relationships/slide" Target="slides/slide12.xml"/><Relationship Id="rId6" Type="http://schemas.openxmlformats.org/officeDocument/2006/relationships/slide" Target="slides/slide9.xml"/><Relationship Id="rId7" Type="http://schemas.openxmlformats.org/officeDocument/2006/relationships/slide" Target="slides/slide10.xml"/><Relationship Id="rId8" Type="http://schemas.openxmlformats.org/officeDocument/2006/relationships/slide" Target="slides/slide11.xml"/><Relationship Id="rId33" Type="http://schemas.openxmlformats.org/officeDocument/2006/relationships/slide" Target="slides/slide36.xml"/><Relationship Id="rId34" Type="http://schemas.openxmlformats.org/officeDocument/2006/relationships/slide" Target="slides/slide37.xml"/><Relationship Id="rId35" Type="http://schemas.openxmlformats.org/officeDocument/2006/relationships/slide" Target="slides/slide38.xml"/><Relationship Id="rId36" Type="http://schemas.openxmlformats.org/officeDocument/2006/relationships/slide" Target="slides/slide39.xml"/><Relationship Id="rId10" Type="http://schemas.openxmlformats.org/officeDocument/2006/relationships/slide" Target="slides/slide13.xml"/><Relationship Id="rId11" Type="http://schemas.openxmlformats.org/officeDocument/2006/relationships/slide" Target="slides/slide14.xml"/><Relationship Id="rId12" Type="http://schemas.openxmlformats.org/officeDocument/2006/relationships/slide" Target="slides/slide15.xml"/><Relationship Id="rId13" Type="http://schemas.openxmlformats.org/officeDocument/2006/relationships/slide" Target="slides/slide16.xml"/><Relationship Id="rId14" Type="http://schemas.openxmlformats.org/officeDocument/2006/relationships/slide" Target="slides/slide17.xml"/><Relationship Id="rId15" Type="http://schemas.openxmlformats.org/officeDocument/2006/relationships/slide" Target="slides/slide18.xml"/><Relationship Id="rId16" Type="http://schemas.openxmlformats.org/officeDocument/2006/relationships/slide" Target="slides/slide19.xml"/><Relationship Id="rId17" Type="http://schemas.openxmlformats.org/officeDocument/2006/relationships/slide" Target="slides/slide20.xml"/><Relationship Id="rId18" Type="http://schemas.openxmlformats.org/officeDocument/2006/relationships/slide" Target="slides/slide21.xml"/><Relationship Id="rId19" Type="http://schemas.openxmlformats.org/officeDocument/2006/relationships/slide" Target="slides/slide22.xml"/><Relationship Id="rId37" Type="http://schemas.openxmlformats.org/officeDocument/2006/relationships/slide" Target="slides/slide40.xml"/><Relationship Id="rId38" Type="http://schemas.openxmlformats.org/officeDocument/2006/relationships/slide" Target="slides/slide41.xml"/><Relationship Id="rId39" Type="http://schemas.openxmlformats.org/officeDocument/2006/relationships/slide" Target="slides/slide42.xml"/><Relationship Id="rId40" Type="http://schemas.openxmlformats.org/officeDocument/2006/relationships/slide" Target="slides/slide43.xml"/><Relationship Id="rId41" Type="http://schemas.openxmlformats.org/officeDocument/2006/relationships/slide" Target="slides/slide44.xml"/><Relationship Id="rId42" Type="http://schemas.openxmlformats.org/officeDocument/2006/relationships/slide" Target="slides/slide45.xml"/><Relationship Id="rId43" Type="http://schemas.openxmlformats.org/officeDocument/2006/relationships/slide" Target="slides/slide46.xml"/><Relationship Id="rId44" Type="http://schemas.openxmlformats.org/officeDocument/2006/relationships/slide" Target="slides/slide47.xml"/><Relationship Id="rId4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F1D87D82-C20E-A14D-96BF-2F9FB4F19C01}"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632561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cs typeface="+mn-cs"/>
              </a:defRPr>
            </a:lvl1pPr>
          </a:lstStyle>
          <a:p>
            <a:pPr>
              <a:defRPr/>
            </a:pPr>
            <a:fld id="{340694E2-707B-8C43-812C-541D14ECDEEE}" type="slidenum">
              <a:rPr lang="en-US"/>
              <a:pPr>
                <a:defRPr/>
              </a:pPr>
              <a:t>‹#›</a:t>
            </a:fld>
            <a:endParaRPr lang="en-US"/>
          </a:p>
        </p:txBody>
      </p:sp>
      <p:sp>
        <p:nvSpPr>
          <p:cNvPr id="6150" name="Rectangle 12"/>
          <p:cNvSpPr>
            <a:spLocks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722850057"/>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40FAB2D-8CD3-1A49-9503-4BAEF22FA36A}" type="slidenum">
              <a:rPr lang="en-US" sz="800"/>
              <a:pPr/>
              <a:t>1</a:t>
            </a:fld>
            <a:endParaRPr lang="en-US" sz="800"/>
          </a:p>
        </p:txBody>
      </p:sp>
      <p:sp>
        <p:nvSpPr>
          <p:cNvPr id="8194" name="Rectangle 2"/>
          <p:cNvSpPr>
            <a:spLocks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1"/>
              <a:t>Cisco Networking Academy program</a:t>
            </a:r>
          </a:p>
          <a:p>
            <a:pPr>
              <a:buFontTx/>
              <a:buNone/>
            </a:pPr>
            <a:r>
              <a:rPr lang="en-US" b="1"/>
              <a:t>Introduction to Networks</a:t>
            </a:r>
          </a:p>
          <a:p>
            <a:pPr>
              <a:buFontTx/>
              <a:buNone/>
            </a:pPr>
            <a:r>
              <a:rPr lang="en-US" sz="1300" b="1"/>
              <a:t>Chapter 6: Network Layer</a:t>
            </a:r>
            <a:endParaRPr lang="en-GB"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0D7827A-A419-2F4B-90BD-789523B8AA2F}" type="slidenum">
              <a:rPr lang="en-US" sz="800"/>
              <a:pPr/>
              <a:t>10</a:t>
            </a:fld>
            <a:endParaRPr lang="en-US" sz="800"/>
          </a:p>
        </p:txBody>
      </p:sp>
      <p:sp>
        <p:nvSpPr>
          <p:cNvPr id="24578" name="Rectangle 2"/>
          <p:cNvSpPr>
            <a:spLocks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6.1.2.3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1266D9F-733B-C346-B401-53D78326073E}" type="slidenum">
              <a:rPr lang="en-US" sz="800"/>
              <a:pPr/>
              <a:t>11</a:t>
            </a:fld>
            <a:endParaRPr lang="en-US" sz="800"/>
          </a:p>
        </p:txBody>
      </p:sp>
      <p:sp>
        <p:nvSpPr>
          <p:cNvPr id="26626" name="Rectangle 2"/>
          <p:cNvSpPr>
            <a:spLocks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6.1.2.4</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5A9619F-EDA5-E34B-BB7A-B172C211443B}" type="slidenum">
              <a:rPr lang="en-US" sz="800"/>
              <a:pPr/>
              <a:t>12</a:t>
            </a:fld>
            <a:endParaRPr lang="en-US" sz="800"/>
          </a:p>
        </p:txBody>
      </p:sp>
      <p:sp>
        <p:nvSpPr>
          <p:cNvPr id="28674" name="Rectangle 2"/>
          <p:cNvSpPr>
            <a:spLocks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6.1.2.5</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7233767-0219-3F4D-98C5-8749B43C2B31}" type="slidenum">
              <a:rPr lang="en-US" sz="800"/>
              <a:pPr/>
              <a:t>13</a:t>
            </a:fld>
            <a:endParaRPr lang="en-US" sz="800"/>
          </a:p>
        </p:txBody>
      </p:sp>
      <p:sp>
        <p:nvSpPr>
          <p:cNvPr id="30722" name="Rectangle 2"/>
          <p:cNvSpPr>
            <a:spLocks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6.1.3.2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4F3DA44-AB89-C34C-B3DD-541B66DFC4E4}" type="slidenum">
              <a:rPr lang="en-US" sz="800"/>
              <a:pPr/>
              <a:t>14</a:t>
            </a:fld>
            <a:endParaRPr lang="en-US" sz="800"/>
          </a:p>
        </p:txBody>
      </p:sp>
      <p:sp>
        <p:nvSpPr>
          <p:cNvPr id="32770" name="Rectangle 2"/>
          <p:cNvSpPr>
            <a:spLocks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6.1.3.3</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7BA7AB3-C7CE-0B49-8D1C-EE693BF02139}" type="slidenum">
              <a:rPr lang="en-US" sz="800"/>
              <a:pPr/>
              <a:t>15</a:t>
            </a:fld>
            <a:endParaRPr lang="en-US" sz="800"/>
          </a:p>
        </p:txBody>
      </p:sp>
      <p:sp>
        <p:nvSpPr>
          <p:cNvPr id="34818" name="Rectangle 2"/>
          <p:cNvSpPr>
            <a:spLocks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6.1.3.4</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5892F2-B570-4341-B4FC-5D9B6E6861FC}" type="slidenum">
              <a:rPr lang="en-US" sz="800"/>
              <a:pPr/>
              <a:t>16</a:t>
            </a:fld>
            <a:endParaRPr lang="en-US" sz="800"/>
          </a:p>
        </p:txBody>
      </p:sp>
      <p:sp>
        <p:nvSpPr>
          <p:cNvPr id="36866" name="Rectangle 2"/>
          <p:cNvSpPr>
            <a:spLocks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6.1.4.1</a:t>
            </a:r>
          </a:p>
          <a:p>
            <a:pPr>
              <a:lnSpc>
                <a:spcPct val="80000"/>
              </a:lnSpc>
              <a:buFontTx/>
              <a:buNone/>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A4983B4-79C5-724D-82FD-B55B57B747C4}" type="slidenum">
              <a:rPr lang="en-US" sz="800"/>
              <a:pPr/>
              <a:t>17</a:t>
            </a:fld>
            <a:endParaRPr lang="en-US" sz="800"/>
          </a:p>
        </p:txBody>
      </p:sp>
      <p:sp>
        <p:nvSpPr>
          <p:cNvPr id="38914" name="Rectangle 2"/>
          <p:cNvSpPr>
            <a:spLocks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6.1.4.2</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F2CEB61-508C-F949-BD65-5793A449D546}" type="slidenum">
              <a:rPr lang="en-US" sz="800"/>
              <a:pPr/>
              <a:t>18</a:t>
            </a:fld>
            <a:endParaRPr lang="en-US" sz="800"/>
          </a:p>
        </p:txBody>
      </p:sp>
      <p:sp>
        <p:nvSpPr>
          <p:cNvPr id="40962" name="Rectangle 2"/>
          <p:cNvSpPr>
            <a:spLocks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6.1.4.3</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B5CF643-21DB-2D41-88D4-25D5AFBA7511}" type="slidenum">
              <a:rPr lang="en-US" sz="800"/>
              <a:pPr/>
              <a:t>19</a:t>
            </a:fld>
            <a:endParaRPr lang="en-US" sz="800"/>
          </a:p>
        </p:txBody>
      </p:sp>
      <p:sp>
        <p:nvSpPr>
          <p:cNvPr id="43010" name="Rectangle 2"/>
          <p:cNvSpPr>
            <a:spLocks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6.1.4.4</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424E2C3-FEE7-544A-B9AF-637FB0DD6173}" type="slidenum">
              <a:rPr lang="en-US" sz="800"/>
              <a:pPr/>
              <a:t>20</a:t>
            </a:fld>
            <a:endParaRPr lang="en-US" sz="800"/>
          </a:p>
        </p:txBody>
      </p:sp>
      <p:sp>
        <p:nvSpPr>
          <p:cNvPr id="45058" name="Rectangle 2"/>
          <p:cNvSpPr>
            <a:spLocks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6.1.4.3</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8F7E9C5-1F2C-104A-AA36-E764321E63B9}" type="slidenum">
              <a:rPr lang="en-US" sz="800"/>
              <a:pPr/>
              <a:t>21</a:t>
            </a:fld>
            <a:endParaRPr lang="en-US" sz="800"/>
          </a:p>
        </p:txBody>
      </p:sp>
      <p:sp>
        <p:nvSpPr>
          <p:cNvPr id="47106" name="Rectangle 2"/>
          <p:cNvSpPr>
            <a:spLocks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B8F5A4E-7C58-7449-8DF2-A7199A8F6255}" type="slidenum">
              <a:rPr lang="en-US" sz="800"/>
              <a:pPr/>
              <a:t>22</a:t>
            </a:fld>
            <a:endParaRPr lang="en-US" sz="800"/>
          </a:p>
        </p:txBody>
      </p:sp>
      <p:sp>
        <p:nvSpPr>
          <p:cNvPr id="49154" name="Rectangle 2"/>
          <p:cNvSpPr>
            <a:spLocks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6.2.1.1</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85DAB53-48D8-2748-8A58-541C4A098FE8}" type="slidenum">
              <a:rPr lang="en-US" sz="800"/>
              <a:pPr/>
              <a:t>23</a:t>
            </a:fld>
            <a:endParaRPr lang="en-US" sz="800"/>
          </a:p>
        </p:txBody>
      </p:sp>
      <p:sp>
        <p:nvSpPr>
          <p:cNvPr id="51202" name="Rectangle 2"/>
          <p:cNvSpPr>
            <a:spLocks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6.2.1.2</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746652-41A5-2549-A992-30CCAE9B67C8}" type="slidenum">
              <a:rPr lang="en-US" sz="800"/>
              <a:pPr/>
              <a:t>24</a:t>
            </a:fld>
            <a:endParaRPr lang="en-US" sz="800"/>
          </a:p>
        </p:txBody>
      </p:sp>
      <p:sp>
        <p:nvSpPr>
          <p:cNvPr id="53250" name="Rectangle 2"/>
          <p:cNvSpPr>
            <a:spLocks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6.2.1.3 6.2.1.4</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112535B-7335-504E-B5BD-CAF21BDC6417}" type="slidenum">
              <a:rPr lang="en-US" sz="800"/>
              <a:pPr/>
              <a:t>25</a:t>
            </a:fld>
            <a:endParaRPr lang="en-US" sz="800"/>
          </a:p>
        </p:txBody>
      </p:sp>
      <p:sp>
        <p:nvSpPr>
          <p:cNvPr id="55298" name="Rectangle 2"/>
          <p:cNvSpPr>
            <a:spLocks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6.2.1.5</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FA997C7-CB27-C04C-B42E-F5D8E3928536}" type="slidenum">
              <a:rPr lang="en-US" sz="800"/>
              <a:pPr/>
              <a:t>26</a:t>
            </a:fld>
            <a:endParaRPr lang="en-US" sz="800"/>
          </a:p>
        </p:txBody>
      </p:sp>
      <p:sp>
        <p:nvSpPr>
          <p:cNvPr id="57346" name="Rectangle 2"/>
          <p:cNvSpPr>
            <a:spLocks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6.2.1.6</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EF8B33C-618A-9A4E-8C0E-4362A21D85E1}" type="slidenum">
              <a:rPr lang="en-US" sz="800"/>
              <a:pPr/>
              <a:t>27</a:t>
            </a:fld>
            <a:endParaRPr lang="en-US" sz="800"/>
          </a:p>
        </p:txBody>
      </p:sp>
      <p:sp>
        <p:nvSpPr>
          <p:cNvPr id="59394" name="Rectangle 2"/>
          <p:cNvSpPr>
            <a:spLocks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6.2.2.1</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26B2DB4-5C8B-7448-B216-893CDCF38DED}" type="slidenum">
              <a:rPr lang="en-US" sz="800"/>
              <a:pPr/>
              <a:t>28</a:t>
            </a:fld>
            <a:endParaRPr lang="en-US" sz="800"/>
          </a:p>
        </p:txBody>
      </p:sp>
      <p:sp>
        <p:nvSpPr>
          <p:cNvPr id="61442" name="Rectangle 2"/>
          <p:cNvSpPr>
            <a:spLocks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6.2.2.2</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67AFF75-1397-2B43-AD5D-288B91251914}" type="slidenum">
              <a:rPr lang="en-US" sz="800"/>
              <a:pPr/>
              <a:t>29</a:t>
            </a:fld>
            <a:endParaRPr lang="en-US" sz="800"/>
          </a:p>
        </p:txBody>
      </p:sp>
      <p:sp>
        <p:nvSpPr>
          <p:cNvPr id="63490" name="Rectangle 2"/>
          <p:cNvSpPr>
            <a:spLocks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6.2.2.3</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2E9C010-2543-D04F-8593-2F1EFFD1A8F0}" type="slidenum">
              <a:rPr lang="en-US" sz="800"/>
              <a:pPr/>
              <a:t>3</a:t>
            </a:fld>
            <a:endParaRPr lang="en-US" sz="800"/>
          </a:p>
        </p:txBody>
      </p:sp>
      <p:sp>
        <p:nvSpPr>
          <p:cNvPr id="10242" name="Rectangle 2"/>
          <p:cNvSpPr>
            <a:spLocks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1"/>
              <a:t>Chapter 6 Sections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3FA1ED9-2908-6C41-8222-345CFCD2C85A}" type="slidenum">
              <a:rPr lang="en-US" sz="800"/>
              <a:pPr/>
              <a:t>30</a:t>
            </a:fld>
            <a:endParaRPr lang="en-US" sz="800"/>
          </a:p>
        </p:txBody>
      </p:sp>
      <p:sp>
        <p:nvSpPr>
          <p:cNvPr id="65538" name="Rectangle 2"/>
          <p:cNvSpPr>
            <a:spLocks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6.2.2.4</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6B5D8A-7827-7142-8D8B-766660C1B996}" type="slidenum">
              <a:rPr lang="en-US" sz="800"/>
              <a:pPr/>
              <a:t>31</a:t>
            </a:fld>
            <a:endParaRPr lang="en-US" sz="800"/>
          </a:p>
        </p:txBody>
      </p:sp>
      <p:sp>
        <p:nvSpPr>
          <p:cNvPr id="67586" name="Rectangle 2"/>
          <p:cNvSpPr>
            <a:spLocks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6.2.2.5</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EEC1162-6FFB-D444-8D3D-3214947CA82E}" type="slidenum">
              <a:rPr lang="en-US" sz="800"/>
              <a:pPr/>
              <a:t>32</a:t>
            </a:fld>
            <a:endParaRPr lang="en-US" sz="800"/>
          </a:p>
        </p:txBody>
      </p:sp>
      <p:sp>
        <p:nvSpPr>
          <p:cNvPr id="69634" name="Rectangle 2"/>
          <p:cNvSpPr>
            <a:spLocks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FEF0A5A-EED8-D74D-8F77-7227173DD893}" type="slidenum">
              <a:rPr lang="en-US" sz="800"/>
              <a:pPr/>
              <a:t>33</a:t>
            </a:fld>
            <a:endParaRPr lang="en-US" sz="800"/>
          </a:p>
        </p:txBody>
      </p:sp>
      <p:sp>
        <p:nvSpPr>
          <p:cNvPr id="71682" name="Rectangle 2"/>
          <p:cNvSpPr>
            <a:spLocks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6.3.1.1</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02CE1B5-928F-7947-94A1-2E690D513D05}" type="slidenum">
              <a:rPr lang="en-US" sz="800"/>
              <a:pPr/>
              <a:t>34</a:t>
            </a:fld>
            <a:endParaRPr lang="en-US" sz="800"/>
          </a:p>
        </p:txBody>
      </p:sp>
      <p:sp>
        <p:nvSpPr>
          <p:cNvPr id="73730" name="Rectangle 2"/>
          <p:cNvSpPr>
            <a:spLocks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6.3.1.2</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67E4411-4805-7B45-ACE8-8FD73206C05A}" type="slidenum">
              <a:rPr lang="en-US" sz="800"/>
              <a:pPr/>
              <a:t>35</a:t>
            </a:fld>
            <a:endParaRPr lang="en-US" sz="800"/>
          </a:p>
        </p:txBody>
      </p:sp>
      <p:sp>
        <p:nvSpPr>
          <p:cNvPr id="75778" name="Rectangle 2"/>
          <p:cNvSpPr>
            <a:spLocks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6.3.1.3</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E2442DA-20DA-CC4B-AEEF-A30B9BBA114D}" type="slidenum">
              <a:rPr lang="en-US" sz="800"/>
              <a:pPr/>
              <a:t>36</a:t>
            </a:fld>
            <a:endParaRPr lang="en-US" sz="800"/>
          </a:p>
        </p:txBody>
      </p:sp>
      <p:sp>
        <p:nvSpPr>
          <p:cNvPr id="77826" name="Rectangle 2"/>
          <p:cNvSpPr>
            <a:spLocks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6.3.1.4</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8D93E3E-B648-7048-8AE0-A89EAE9072A4}" type="slidenum">
              <a:rPr lang="en-US" sz="800"/>
              <a:pPr/>
              <a:t>37</a:t>
            </a:fld>
            <a:endParaRPr lang="en-US" sz="800"/>
          </a:p>
        </p:txBody>
      </p:sp>
      <p:sp>
        <p:nvSpPr>
          <p:cNvPr id="79874" name="Rectangle 2"/>
          <p:cNvSpPr>
            <a:spLocks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6.3.1.5</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0AFF39B-C87F-8449-965F-6DE6F533B438}" type="slidenum">
              <a:rPr lang="en-US" sz="800"/>
              <a:pPr/>
              <a:t>38</a:t>
            </a:fld>
            <a:endParaRPr lang="en-US" sz="800"/>
          </a:p>
        </p:txBody>
      </p:sp>
      <p:sp>
        <p:nvSpPr>
          <p:cNvPr id="81922" name="Rectangle 2"/>
          <p:cNvSpPr>
            <a:spLocks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6.3.1.6</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A82CF10-C56B-2949-8EA4-C380F251B940}" type="slidenum">
              <a:rPr lang="en-US" sz="800"/>
              <a:pPr/>
              <a:t>39</a:t>
            </a:fld>
            <a:endParaRPr lang="en-US" sz="800"/>
          </a:p>
        </p:txBody>
      </p:sp>
      <p:sp>
        <p:nvSpPr>
          <p:cNvPr id="83970" name="Rectangle 2"/>
          <p:cNvSpPr>
            <a:spLocks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6.3.1.7</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B735C18-DF80-624F-ACEC-3ACED0C4E4CD}" type="slidenum">
              <a:rPr lang="en-US" sz="800"/>
              <a:pPr/>
              <a:t>4</a:t>
            </a:fld>
            <a:endParaRPr lang="en-US" sz="800"/>
          </a:p>
        </p:txBody>
      </p:sp>
      <p:sp>
        <p:nvSpPr>
          <p:cNvPr id="12290" name="Rectangle 2"/>
          <p:cNvSpPr>
            <a:spLocks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6.0</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51FBCE6-6E70-204E-B64F-6073D624E83D}" type="slidenum">
              <a:rPr lang="en-US" sz="800"/>
              <a:pPr/>
              <a:t>40</a:t>
            </a:fld>
            <a:endParaRPr lang="en-US" sz="800"/>
          </a:p>
        </p:txBody>
      </p:sp>
      <p:sp>
        <p:nvSpPr>
          <p:cNvPr id="86018" name="Rectangle 2"/>
          <p:cNvSpPr>
            <a:spLocks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6.3.2.1</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BFC6F0B-4990-274E-B788-546095B9621F}" type="slidenum">
              <a:rPr lang="en-US" sz="800"/>
              <a:pPr/>
              <a:t>41</a:t>
            </a:fld>
            <a:endParaRPr lang="en-US" sz="800"/>
          </a:p>
        </p:txBody>
      </p:sp>
      <p:sp>
        <p:nvSpPr>
          <p:cNvPr id="88066" name="Rectangle 2"/>
          <p:cNvSpPr>
            <a:spLocks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6.3.2.2</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7CDDE89-822A-8B42-B2B7-279FE8768FD2}" type="slidenum">
              <a:rPr lang="en-US" sz="800"/>
              <a:pPr/>
              <a:t>42</a:t>
            </a:fld>
            <a:endParaRPr lang="en-US" sz="800"/>
          </a:p>
        </p:txBody>
      </p:sp>
      <p:sp>
        <p:nvSpPr>
          <p:cNvPr id="90114" name="Rectangle 2"/>
          <p:cNvSpPr>
            <a:spLocks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6.3.2.3</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628F96A-B1A7-564B-ABA5-ECA2A04AF09F}" type="slidenum">
              <a:rPr lang="en-US" sz="800"/>
              <a:pPr/>
              <a:t>43</a:t>
            </a:fld>
            <a:endParaRPr lang="en-US" sz="800"/>
          </a:p>
        </p:txBody>
      </p:sp>
      <p:sp>
        <p:nvSpPr>
          <p:cNvPr id="92162" name="Rectangle 2"/>
          <p:cNvSpPr>
            <a:spLocks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6.3.2.4</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4992909-FB83-1545-B350-0D22C6D9027F}" type="slidenum">
              <a:rPr lang="en-US" sz="800"/>
              <a:pPr/>
              <a:t>44</a:t>
            </a:fld>
            <a:endParaRPr lang="en-US" sz="800"/>
          </a:p>
        </p:txBody>
      </p:sp>
      <p:sp>
        <p:nvSpPr>
          <p:cNvPr id="94210" name="Rectangle 2"/>
          <p:cNvSpPr>
            <a:spLocks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AE2D850-2875-DE47-861A-5C6C45D88760}" type="slidenum">
              <a:rPr lang="en-US" sz="800"/>
              <a:pPr/>
              <a:t>45</a:t>
            </a:fld>
            <a:endParaRPr lang="en-US" sz="800"/>
          </a:p>
        </p:txBody>
      </p:sp>
      <p:sp>
        <p:nvSpPr>
          <p:cNvPr id="96258" name="Rectangle 2"/>
          <p:cNvSpPr>
            <a:spLocks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6.4.1.1</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A7BA190-6887-B94B-8526-B5189D795D82}" type="slidenum">
              <a:rPr lang="en-US" sz="800"/>
              <a:pPr/>
              <a:t>46</a:t>
            </a:fld>
            <a:endParaRPr lang="en-US" sz="800"/>
          </a:p>
        </p:txBody>
      </p:sp>
      <p:sp>
        <p:nvSpPr>
          <p:cNvPr id="98306" name="Rectangle 2"/>
          <p:cNvSpPr>
            <a:spLocks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6.4.2.1</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B3D34BA-D7A9-7643-BE9F-7C3104CD8DA5}" type="slidenum">
              <a:rPr lang="en-US" sz="800"/>
              <a:pPr/>
              <a:t>47</a:t>
            </a:fld>
            <a:endParaRPr lang="en-US" sz="800"/>
          </a:p>
        </p:txBody>
      </p:sp>
      <p:sp>
        <p:nvSpPr>
          <p:cNvPr id="100354" name="Rectangle 2"/>
          <p:cNvSpPr>
            <a:spLocks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6.4.2.2</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C941A1B-0C30-964E-A381-D1F55E2B57DE}" type="slidenum">
              <a:rPr lang="en-US" sz="800"/>
              <a:pPr/>
              <a:t>48</a:t>
            </a:fld>
            <a:endParaRPr lang="en-US" sz="800"/>
          </a:p>
        </p:txBody>
      </p:sp>
      <p:sp>
        <p:nvSpPr>
          <p:cNvPr id="102402" name="Rectangle 2"/>
          <p:cNvSpPr>
            <a:spLocks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6.4.3</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56D85A9-743D-1547-8B4C-2DEF66CC9776}" type="slidenum">
              <a:rPr lang="en-US" sz="800"/>
              <a:pPr/>
              <a:t>49</a:t>
            </a:fld>
            <a:endParaRPr lang="en-US" sz="800"/>
          </a:p>
        </p:txBody>
      </p:sp>
      <p:sp>
        <p:nvSpPr>
          <p:cNvPr id="104450" name="Rectangle 2"/>
          <p:cNvSpPr>
            <a:spLocks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6.4.3.1</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708AD30-716E-B44B-B340-C6F11DF87A73}" type="slidenum">
              <a:rPr lang="en-US" sz="800"/>
              <a:pPr/>
              <a:t>5</a:t>
            </a:fld>
            <a:endParaRPr lang="en-US" sz="800"/>
          </a:p>
        </p:txBody>
      </p:sp>
      <p:sp>
        <p:nvSpPr>
          <p:cNvPr id="14338" name="Rectangle 2"/>
          <p:cNvSpPr>
            <a:spLocks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6.1.1</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2A9E01E-A65F-7F46-A04E-DF9CC91D2251}" type="slidenum">
              <a:rPr lang="en-US" sz="800"/>
              <a:pPr/>
              <a:t>50</a:t>
            </a:fld>
            <a:endParaRPr lang="en-US" sz="800"/>
          </a:p>
        </p:txBody>
      </p:sp>
      <p:sp>
        <p:nvSpPr>
          <p:cNvPr id="106498" name="Rectangle 2"/>
          <p:cNvSpPr>
            <a:spLocks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6.4.3.2</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51</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52</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53</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A05E349-FAC2-4F47-836B-4EF6ACED5885}" type="slidenum">
              <a:rPr lang="en-US" sz="800"/>
              <a:pPr/>
              <a:t>6</a:t>
            </a:fld>
            <a:endParaRPr lang="en-US" sz="800"/>
          </a:p>
        </p:txBody>
      </p:sp>
      <p:sp>
        <p:nvSpPr>
          <p:cNvPr id="16386" name="Rectangle 2"/>
          <p:cNvSpPr>
            <a:spLocks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6.1.1.1</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F2327E6-4734-0841-AA74-337C54BF80B4}" type="slidenum">
              <a:rPr lang="en-US" sz="800"/>
              <a:pPr/>
              <a:t>7</a:t>
            </a:fld>
            <a:endParaRPr lang="en-US" sz="800"/>
          </a:p>
        </p:txBody>
      </p:sp>
      <p:sp>
        <p:nvSpPr>
          <p:cNvPr id="18434" name="Rectangle 2"/>
          <p:cNvSpPr>
            <a:spLocks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6.1.1.2</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268CAEF-2BCA-7644-A1A8-F6B22D55B2B0}" type="slidenum">
              <a:rPr lang="en-US" sz="800"/>
              <a:pPr/>
              <a:t>8</a:t>
            </a:fld>
            <a:endParaRPr lang="en-US" sz="800"/>
          </a:p>
        </p:txBody>
      </p:sp>
      <p:sp>
        <p:nvSpPr>
          <p:cNvPr id="20482" name="Rectangle 2"/>
          <p:cNvSpPr>
            <a:spLocks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6.1.2.1</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812739F-7512-6D4E-A0F2-870FB8F48F52}" type="slidenum">
              <a:rPr lang="en-US" sz="800"/>
              <a:pPr/>
              <a:t>9</a:t>
            </a:fld>
            <a:endParaRPr lang="en-US" sz="800"/>
          </a:p>
        </p:txBody>
      </p:sp>
      <p:sp>
        <p:nvSpPr>
          <p:cNvPr id="22530" name="Rectangle 2"/>
          <p:cNvSpPr>
            <a:spLocks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6.1.2.2</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43D844E5-4C11-CD4D-BDFA-5BA7616DB575}"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420686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1580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2292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val="1577887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10CF1282-E12F-0748-BB44-EA9ADFDAC0D6}"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val="2716115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3200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13468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0044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9816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5751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689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smtClean="0"/>
              <a:t>Click to edit Master title style</a:t>
            </a:r>
            <a:endParaRPr lang="en-US"/>
          </a:p>
        </p:txBody>
      </p:sp>
      <p:sp>
        <p:nvSpPr>
          <p:cNvPr id="3" name="Content Placeholder 2"/>
          <p:cNvSpPr>
            <a:spLocks noGrp="1"/>
          </p:cNvSpPr>
          <p:nvPr>
            <p:ph idx="1"/>
          </p:nvPr>
        </p:nvSpPr>
        <p:spPr>
          <a:xfrm>
            <a:off x="655638" y="1687390"/>
            <a:ext cx="7940675" cy="4720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58683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63968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47915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1747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5876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2698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2167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4474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74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890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31808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94494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C95F9FD0-88F3-5244-8B65-7949B245539C}"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205"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Lst>
  <p:timing>
    <p:tnLst>
      <p:par>
        <p:cTn xmlns:p14="http://schemas.microsoft.com/office/powerpoint/2010/mai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675" y="393700"/>
            <a:ext cx="87725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BFB9F3DE-403E-1C4B-A3E0-6230A9798A2E}"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2725" y="1379538"/>
            <a:ext cx="8734425"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06"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Lst>
  <p:timing>
    <p:tnLst>
      <p:par>
        <p:cTn xmlns:p14="http://schemas.microsoft.com/office/powerpoint/2010/mai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5" Type="http://schemas.openxmlformats.org/officeDocument/2006/relationships/image" Target="../media/image26.wmf"/><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5" Type="http://schemas.openxmlformats.org/officeDocument/2006/relationships/image" Target="../media/image26.wmf"/><Relationship Id="rId6" Type="http://schemas.openxmlformats.org/officeDocument/2006/relationships/image" Target="../media/image27.wmf"/><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5" Type="http://schemas.openxmlformats.org/officeDocument/2006/relationships/image" Target="../media/image26.wmf"/><Relationship Id="rId6" Type="http://schemas.openxmlformats.org/officeDocument/2006/relationships/image" Target="../media/image27.wmf"/><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5" Type="http://schemas.openxmlformats.org/officeDocument/2006/relationships/image" Target="../media/image26.wmf"/><Relationship Id="rId6" Type="http://schemas.openxmlformats.org/officeDocument/2006/relationships/image" Target="../media/image27.wmf"/><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8.jpeg"/></Relationships>
</file>

<file path=ppt/slides/_rels/slide45.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5" Type="http://schemas.openxmlformats.org/officeDocument/2006/relationships/image" Target="../media/image26.wmf"/><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5" Type="http://schemas.openxmlformats.org/officeDocument/2006/relationships/image" Target="../media/image26.wmf"/><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5" Type="http://schemas.openxmlformats.org/officeDocument/2006/relationships/image" Target="../media/image26.wmf"/><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5" Type="http://schemas.openxmlformats.org/officeDocument/2006/relationships/image" Target="../media/image26.wmf"/><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24.wmf"/><Relationship Id="rId5" Type="http://schemas.openxmlformats.org/officeDocument/2006/relationships/image" Target="../media/image25.wmf"/><Relationship Id="rId6" Type="http://schemas.openxmlformats.org/officeDocument/2006/relationships/image" Target="../media/image26.wmf"/><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800">
                <a:latin typeface="Arial" charset="0"/>
              </a:rPr>
              <a:t>Chapter 6:</a:t>
            </a:r>
            <a:br>
              <a:rPr lang="en-US" sz="2800">
                <a:latin typeface="Arial" charset="0"/>
              </a:rPr>
            </a:br>
            <a:r>
              <a:rPr lang="en-US" sz="2800">
                <a:latin typeface="Arial" charset="0"/>
              </a:rPr>
              <a:t>Network Layer</a:t>
            </a:r>
            <a:endParaRPr lang="en-US" sz="280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sz="2400">
                <a:latin typeface="Arial" charset="0"/>
              </a:rPr>
              <a:t>Introduction to Networks</a:t>
            </a:r>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sz="1800">
                <a:latin typeface="Arial" charset="0"/>
              </a:rPr>
              <a:t>Characteristics of the IP protocol</a:t>
            </a:r>
            <a:br>
              <a:rPr lang="en-US" sz="1800">
                <a:latin typeface="Arial" charset="0"/>
              </a:rPr>
            </a:br>
            <a:r>
              <a:rPr lang="en-US">
                <a:latin typeface="Arial" charset="0"/>
              </a:rPr>
              <a:t>IP – Best Effort Delivery</a:t>
            </a:r>
          </a:p>
        </p:txBody>
      </p:sp>
      <p:pic>
        <p:nvPicPr>
          <p:cNvPr id="235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385888"/>
            <a:ext cx="750570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sz="1800">
                <a:latin typeface="Arial" charset="0"/>
              </a:rPr>
              <a:t>Characteristics of the IP protocol</a:t>
            </a:r>
            <a:br>
              <a:rPr lang="en-US" sz="1800">
                <a:latin typeface="Arial" charset="0"/>
              </a:rPr>
            </a:br>
            <a:r>
              <a:rPr lang="en-US">
                <a:latin typeface="Arial" charset="0"/>
              </a:rPr>
              <a:t>IP – Media Independent</a:t>
            </a:r>
          </a:p>
        </p:txBody>
      </p:sp>
      <p:pic>
        <p:nvPicPr>
          <p:cNvPr id="256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851025"/>
            <a:ext cx="720090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Encapsulating IP</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1585913"/>
            <a:ext cx="7453313"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IPv4 Packet Header</a:t>
            </a:r>
          </a:p>
        </p:txBody>
      </p:sp>
      <p:sp>
        <p:nvSpPr>
          <p:cNvPr id="29698" name="Content Placeholder 1"/>
          <p:cNvSpPr>
            <a:spLocks noGrp="1"/>
          </p:cNvSpPr>
          <p:nvPr>
            <p:ph idx="1"/>
          </p:nvPr>
        </p:nvSpPr>
        <p:spPr/>
        <p:txBody>
          <a:bodyPr/>
          <a:lstStyle/>
          <a:p>
            <a:pPr marL="0" indent="0">
              <a:buFont typeface="Wingdings" charset="0"/>
              <a:buNone/>
            </a:pPr>
            <a:r>
              <a:rPr lang="en-US">
                <a:latin typeface="Arial" charset="0"/>
              </a:rPr>
              <a:t>Version, Differentiated Services (DS), Time-to-Live (TTL),Protocol, Source IP Address, Destination IP Address</a:t>
            </a:r>
          </a:p>
        </p:txBody>
      </p:sp>
      <p:graphicFrame>
        <p:nvGraphicFramePr>
          <p:cNvPr id="5" name="Table 4"/>
          <p:cNvGraphicFramePr>
            <a:graphicFrameLocks noGrp="1"/>
          </p:cNvGraphicFramePr>
          <p:nvPr/>
        </p:nvGraphicFramePr>
        <p:xfrm>
          <a:off x="827088" y="2500313"/>
          <a:ext cx="7569201" cy="3635373"/>
        </p:xfrm>
        <a:graphic>
          <a:graphicData uri="http://schemas.openxmlformats.org/drawingml/2006/table">
            <a:tbl>
              <a:tblPr firstRow="1" bandRow="1">
                <a:tableStyleId>{2D5ABB26-0587-4C30-8999-92F81FD0307C}</a:tableStyleId>
              </a:tblPr>
              <a:tblGrid>
                <a:gridCol w="936129"/>
                <a:gridCol w="944289"/>
                <a:gridCol w="1432038"/>
                <a:gridCol w="512230"/>
                <a:gridCol w="936129"/>
                <a:gridCol w="936129"/>
                <a:gridCol w="358417"/>
                <a:gridCol w="1513840"/>
              </a:tblGrid>
              <a:tr h="518212">
                <a:tc gridSpan="2">
                  <a:txBody>
                    <a:bodyPr/>
                    <a:lstStyle/>
                    <a:p>
                      <a:pPr algn="ctr"/>
                      <a:endParaRPr lang="en-CA" sz="1400" b="1" dirty="0" smtClean="0"/>
                    </a:p>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332">
                <a:tc rowSpan="2">
                  <a:txBody>
                    <a:bodyPr/>
                    <a:lstStyle/>
                    <a:p>
                      <a:pPr algn="ctr"/>
                      <a:r>
                        <a:rPr lang="en-CA" sz="1200" b="1" dirty="0" smtClean="0"/>
                        <a:t>Version</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CA" sz="1200" b="1" dirty="0" smtClean="0"/>
                        <a:t>IP Header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CA" sz="1200" b="1" kern="1200" dirty="0" smtClean="0">
                          <a:solidFill>
                            <a:schemeClr val="tx1"/>
                          </a:solidFill>
                          <a:latin typeface="+mn-lt"/>
                          <a:ea typeface="+mn-ea"/>
                          <a:cs typeface="+mn-cs"/>
                        </a:rPr>
                        <a:t>Differentiated Services </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2" gridSpan="4">
                  <a:txBody>
                    <a:bodyPr/>
                    <a:lstStyle/>
                    <a:p>
                      <a:pPr algn="ctr"/>
                      <a:r>
                        <a:rPr lang="en-CA" sz="1200" b="1" dirty="0" smtClean="0"/>
                        <a:t>Total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tc>
                <a:tc rowSpan="2"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564">
                <a:tc vMerge="1">
                  <a:txBody>
                    <a:bodyPr/>
                    <a:lstStyle/>
                    <a:p>
                      <a:endParaRPr lang="en-CA"/>
                    </a:p>
                  </a:txBody>
                  <a:tcPr/>
                </a:tc>
                <a:tc vMerge="1">
                  <a:txBody>
                    <a:bodyPr/>
                    <a:lstStyle/>
                    <a:p>
                      <a:endParaRPr lang="en-CA"/>
                    </a:p>
                  </a:txBody>
                  <a:tcPr/>
                </a:tc>
                <a:tc>
                  <a:txBody>
                    <a:bodyPr/>
                    <a:lstStyle/>
                    <a:p>
                      <a:pPr algn="ctr"/>
                      <a:r>
                        <a:rPr lang="en-CA" sz="1000" b="1" dirty="0" smtClean="0"/>
                        <a:t>DSCP</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CA" sz="1000" b="1" dirty="0" smtClean="0"/>
                        <a:t>ECN</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vMerge="1">
                  <a:txBody>
                    <a:bodyPr/>
                    <a:lstStyle/>
                    <a:p>
                      <a:endParaRPr lang="en-CA"/>
                    </a:p>
                  </a:txBody>
                  <a:tcPr/>
                </a:tc>
                <a:tc hMerge="1" vMerge="1">
                  <a:txBody>
                    <a:bodyPr/>
                    <a:lstStyle/>
                    <a:p>
                      <a:endParaRPr lang="en-CA"/>
                    </a:p>
                  </a:txBody>
                  <a:tcPr/>
                </a:tc>
                <a:tc hMerge="1" vMerge="1">
                  <a:txBody>
                    <a:bodyPr/>
                    <a:lstStyle/>
                    <a:p>
                      <a:endParaRPr lang="en-CA"/>
                    </a:p>
                  </a:txBody>
                  <a:tcPr/>
                </a:tc>
                <a:tc hMerge="1" vMerge="1">
                  <a:txBody>
                    <a:bodyPr/>
                    <a:lstStyle/>
                    <a:p>
                      <a:endParaRPr lang="en-CA"/>
                    </a:p>
                  </a:txBody>
                  <a:tcPr/>
                </a:tc>
              </a:tr>
              <a:tr h="482253">
                <a:tc gridSpan="4">
                  <a:txBody>
                    <a:bodyPr/>
                    <a:lstStyle/>
                    <a:p>
                      <a:pPr marL="0" algn="ctr" defTabSz="914400" rtl="0" eaLnBrk="1" latinLnBrk="0" hangingPunct="1"/>
                      <a:r>
                        <a:rPr lang="en-CA" sz="1200" b="1" kern="1200" dirty="0" smtClean="0">
                          <a:solidFill>
                            <a:schemeClr val="tx1"/>
                          </a:solidFill>
                          <a:latin typeface="+mn-lt"/>
                          <a:ea typeface="+mn-ea"/>
                          <a:cs typeface="+mn-cs"/>
                        </a:rPr>
                        <a:t>Identification</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marL="0" algn="ctr" defTabSz="914400" rtl="0" eaLnBrk="1" latinLnBrk="0" hangingPunct="1"/>
                      <a:r>
                        <a:rPr lang="en-CA" sz="1200" b="1" kern="1200" dirty="0" smtClean="0">
                          <a:solidFill>
                            <a:schemeClr val="tx1"/>
                          </a:solidFill>
                          <a:latin typeface="+mn-lt"/>
                          <a:ea typeface="+mn-ea"/>
                          <a:cs typeface="+mn-cs"/>
                        </a:rPr>
                        <a:t>Flag</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CA" sz="1200" b="1" dirty="0" smtClean="0"/>
                        <a:t>Fragment Offset</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2">
                  <a:txBody>
                    <a:bodyPr/>
                    <a:lstStyle/>
                    <a:p>
                      <a:pPr algn="ctr"/>
                      <a:r>
                        <a:rPr lang="en-CA" sz="1200" b="1" dirty="0" smtClean="0"/>
                        <a:t>Time To Live</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CA" sz="1200" b="1" dirty="0" smtClean="0"/>
                        <a:t>Protocol</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CA"/>
                    </a:p>
                  </a:txBody>
                  <a:tcPr/>
                </a:tc>
                <a:tc gridSpan="4">
                  <a:txBody>
                    <a:bodyPr/>
                    <a:lstStyle/>
                    <a:p>
                      <a:pPr algn="ctr"/>
                      <a:r>
                        <a:rPr lang="en-CA" sz="1200" b="1" dirty="0" smtClean="0"/>
                        <a:t>Header Checksum</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Source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Destination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1" dirty="0" smtClean="0"/>
                        <a:t>Options (optional)</a:t>
                      </a:r>
                    </a:p>
                    <a:p>
                      <a:pPr algn="ct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CA" sz="1200" b="1" dirty="0" smtClean="0"/>
                        <a:t>Padding</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Left-Right Arrow 5"/>
          <p:cNvSpPr/>
          <p:nvPr/>
        </p:nvSpPr>
        <p:spPr>
          <a:xfrm>
            <a:off x="90011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1</a:t>
            </a:r>
          </a:p>
        </p:txBody>
      </p:sp>
      <p:sp>
        <p:nvSpPr>
          <p:cNvPr id="7" name="Left-Right Arrow 6"/>
          <p:cNvSpPr/>
          <p:nvPr/>
        </p:nvSpPr>
        <p:spPr>
          <a:xfrm>
            <a:off x="277177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2</a:t>
            </a:r>
          </a:p>
        </p:txBody>
      </p:sp>
      <p:sp>
        <p:nvSpPr>
          <p:cNvPr id="8" name="Left-Right Arrow 7"/>
          <p:cNvSpPr/>
          <p:nvPr/>
        </p:nvSpPr>
        <p:spPr>
          <a:xfrm>
            <a:off x="471646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3</a:t>
            </a:r>
          </a:p>
        </p:txBody>
      </p:sp>
      <p:sp>
        <p:nvSpPr>
          <p:cNvPr id="9" name="Left-Right Arrow 8"/>
          <p:cNvSpPr/>
          <p:nvPr/>
        </p:nvSpPr>
        <p:spPr>
          <a:xfrm>
            <a:off x="658812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4</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IPv4 Header Fields</a:t>
            </a:r>
          </a:p>
        </p:txBody>
      </p:sp>
      <p:sp>
        <p:nvSpPr>
          <p:cNvPr id="31746" name="Content Placeholder 1"/>
          <p:cNvSpPr>
            <a:spLocks noGrp="1"/>
          </p:cNvSpPr>
          <p:nvPr>
            <p:ph idx="1"/>
          </p:nvPr>
        </p:nvSpPr>
        <p:spPr/>
        <p:txBody>
          <a:bodyPr/>
          <a:lstStyle/>
          <a:p>
            <a:pPr marL="0" indent="0">
              <a:buFont typeface="Wingdings" charset="0"/>
              <a:buNone/>
            </a:pPr>
            <a:r>
              <a:rPr lang="en-US">
                <a:latin typeface="Arial" charset="0"/>
              </a:rPr>
              <a:t>Internet Header Length (IHL), Total Length, Header Checksum, Identification, Flags, Fragment Offset</a:t>
            </a:r>
          </a:p>
        </p:txBody>
      </p:sp>
      <p:graphicFrame>
        <p:nvGraphicFramePr>
          <p:cNvPr id="5" name="Table 4"/>
          <p:cNvGraphicFramePr>
            <a:graphicFrameLocks noGrp="1"/>
          </p:cNvGraphicFramePr>
          <p:nvPr/>
        </p:nvGraphicFramePr>
        <p:xfrm>
          <a:off x="827088" y="2500313"/>
          <a:ext cx="7569201" cy="3635373"/>
        </p:xfrm>
        <a:graphic>
          <a:graphicData uri="http://schemas.openxmlformats.org/drawingml/2006/table">
            <a:tbl>
              <a:tblPr firstRow="1" bandRow="1">
                <a:tableStyleId>{2D5ABB26-0587-4C30-8999-92F81FD0307C}</a:tableStyleId>
              </a:tblPr>
              <a:tblGrid>
                <a:gridCol w="936129"/>
                <a:gridCol w="944289"/>
                <a:gridCol w="1432038"/>
                <a:gridCol w="512230"/>
                <a:gridCol w="936129"/>
                <a:gridCol w="936129"/>
                <a:gridCol w="358417"/>
                <a:gridCol w="1513840"/>
              </a:tblGrid>
              <a:tr h="518212">
                <a:tc gridSpan="2">
                  <a:txBody>
                    <a:bodyPr/>
                    <a:lstStyle/>
                    <a:p>
                      <a:pPr algn="ctr"/>
                      <a:endParaRPr lang="en-CA" sz="1400" b="1" dirty="0" smtClean="0"/>
                    </a:p>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332">
                <a:tc rowSpan="2">
                  <a:txBody>
                    <a:bodyPr/>
                    <a:lstStyle/>
                    <a:p>
                      <a:pPr algn="ctr"/>
                      <a:r>
                        <a:rPr lang="en-CA" sz="1200" b="1" dirty="0" smtClean="0"/>
                        <a:t>Version</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CA" sz="1200" b="1" dirty="0" smtClean="0"/>
                        <a:t>IP Header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CA" sz="1200" b="1" kern="1200" dirty="0" smtClean="0">
                          <a:solidFill>
                            <a:schemeClr val="tx1"/>
                          </a:solidFill>
                          <a:latin typeface="+mn-lt"/>
                          <a:ea typeface="+mn-ea"/>
                          <a:cs typeface="+mn-cs"/>
                        </a:rPr>
                        <a:t>Differentiated Services </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2" gridSpan="4">
                  <a:txBody>
                    <a:bodyPr/>
                    <a:lstStyle/>
                    <a:p>
                      <a:pPr algn="ctr"/>
                      <a:r>
                        <a:rPr lang="en-CA" sz="1200" b="1" dirty="0" smtClean="0"/>
                        <a:t>Total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tc>
                <a:tc rowSpan="2"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564">
                <a:tc vMerge="1">
                  <a:txBody>
                    <a:bodyPr/>
                    <a:lstStyle/>
                    <a:p>
                      <a:endParaRPr lang="en-CA"/>
                    </a:p>
                  </a:txBody>
                  <a:tcPr/>
                </a:tc>
                <a:tc vMerge="1">
                  <a:txBody>
                    <a:bodyPr/>
                    <a:lstStyle/>
                    <a:p>
                      <a:endParaRPr lang="en-CA"/>
                    </a:p>
                  </a:txBody>
                  <a:tcPr/>
                </a:tc>
                <a:tc>
                  <a:txBody>
                    <a:bodyPr/>
                    <a:lstStyle/>
                    <a:p>
                      <a:pPr algn="ctr"/>
                      <a:r>
                        <a:rPr lang="en-CA" sz="1000" b="1" dirty="0" smtClean="0"/>
                        <a:t>DSCP</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CA" sz="1000" b="1" dirty="0" smtClean="0"/>
                        <a:t>ECN</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vMerge="1">
                  <a:txBody>
                    <a:bodyPr/>
                    <a:lstStyle/>
                    <a:p>
                      <a:endParaRPr lang="en-CA"/>
                    </a:p>
                  </a:txBody>
                  <a:tcPr/>
                </a:tc>
                <a:tc hMerge="1" vMerge="1">
                  <a:txBody>
                    <a:bodyPr/>
                    <a:lstStyle/>
                    <a:p>
                      <a:endParaRPr lang="en-CA"/>
                    </a:p>
                  </a:txBody>
                  <a:tcPr/>
                </a:tc>
                <a:tc hMerge="1" vMerge="1">
                  <a:txBody>
                    <a:bodyPr/>
                    <a:lstStyle/>
                    <a:p>
                      <a:endParaRPr lang="en-CA"/>
                    </a:p>
                  </a:txBody>
                  <a:tcPr/>
                </a:tc>
                <a:tc hMerge="1" vMerge="1">
                  <a:txBody>
                    <a:bodyPr/>
                    <a:lstStyle/>
                    <a:p>
                      <a:endParaRPr lang="en-CA"/>
                    </a:p>
                  </a:txBody>
                  <a:tcPr/>
                </a:tc>
              </a:tr>
              <a:tr h="482253">
                <a:tc gridSpan="4">
                  <a:txBody>
                    <a:bodyPr/>
                    <a:lstStyle/>
                    <a:p>
                      <a:pPr marL="0" algn="ctr" defTabSz="914400" rtl="0" eaLnBrk="1" latinLnBrk="0" hangingPunct="1"/>
                      <a:r>
                        <a:rPr lang="en-CA" sz="1200" b="1" kern="1200" dirty="0" smtClean="0">
                          <a:solidFill>
                            <a:schemeClr val="tx1"/>
                          </a:solidFill>
                          <a:latin typeface="+mn-lt"/>
                          <a:ea typeface="+mn-ea"/>
                          <a:cs typeface="+mn-cs"/>
                        </a:rPr>
                        <a:t>Identification</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marL="0" algn="ctr" defTabSz="914400" rtl="0" eaLnBrk="1" latinLnBrk="0" hangingPunct="1"/>
                      <a:r>
                        <a:rPr lang="en-CA" sz="1200" b="1" kern="1200" dirty="0" smtClean="0">
                          <a:solidFill>
                            <a:schemeClr val="tx1"/>
                          </a:solidFill>
                          <a:latin typeface="+mn-lt"/>
                          <a:ea typeface="+mn-ea"/>
                          <a:cs typeface="+mn-cs"/>
                        </a:rPr>
                        <a:t>Flag</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CA" sz="1200" b="1" dirty="0" smtClean="0"/>
                        <a:t>Fragment Offset</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2">
                  <a:txBody>
                    <a:bodyPr/>
                    <a:lstStyle/>
                    <a:p>
                      <a:pPr algn="ctr"/>
                      <a:r>
                        <a:rPr lang="en-CA" sz="1200" b="1" dirty="0" smtClean="0"/>
                        <a:t>Time To Live</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CA" sz="1200" b="1" dirty="0" smtClean="0"/>
                        <a:t>Protocol</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CA"/>
                    </a:p>
                  </a:txBody>
                  <a:tcPr/>
                </a:tc>
                <a:tc gridSpan="4">
                  <a:txBody>
                    <a:bodyPr/>
                    <a:lstStyle/>
                    <a:p>
                      <a:pPr algn="ctr"/>
                      <a:r>
                        <a:rPr lang="en-CA" sz="1200" b="1" dirty="0" smtClean="0"/>
                        <a:t>Header Checksum</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Source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Destination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1" dirty="0" smtClean="0"/>
                        <a:t>Options (optional)</a:t>
                      </a:r>
                    </a:p>
                    <a:p>
                      <a:pPr algn="ct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CA" sz="1200" b="1" dirty="0" smtClean="0"/>
                        <a:t>Padding</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Left-Right Arrow 5"/>
          <p:cNvSpPr/>
          <p:nvPr/>
        </p:nvSpPr>
        <p:spPr>
          <a:xfrm>
            <a:off x="90011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1</a:t>
            </a:r>
          </a:p>
        </p:txBody>
      </p:sp>
      <p:sp>
        <p:nvSpPr>
          <p:cNvPr id="7" name="Left-Right Arrow 6"/>
          <p:cNvSpPr/>
          <p:nvPr/>
        </p:nvSpPr>
        <p:spPr>
          <a:xfrm>
            <a:off x="277177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2</a:t>
            </a:r>
          </a:p>
        </p:txBody>
      </p:sp>
      <p:sp>
        <p:nvSpPr>
          <p:cNvPr id="8" name="Left-Right Arrow 7"/>
          <p:cNvSpPr/>
          <p:nvPr/>
        </p:nvSpPr>
        <p:spPr>
          <a:xfrm>
            <a:off x="471646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3</a:t>
            </a:r>
          </a:p>
        </p:txBody>
      </p:sp>
      <p:sp>
        <p:nvSpPr>
          <p:cNvPr id="9" name="Left-Right Arrow 8"/>
          <p:cNvSpPr/>
          <p:nvPr/>
        </p:nvSpPr>
        <p:spPr>
          <a:xfrm>
            <a:off x="658812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4</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Sample IPv4 Headers</a:t>
            </a: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25" y="1403350"/>
            <a:ext cx="7488238"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sz="1800">
                <a:latin typeface="Arial" charset="0"/>
              </a:rPr>
              <a:t>Network Layer in Communication</a:t>
            </a:r>
            <a:r>
              <a:rPr lang="en-US">
                <a:latin typeface="Arial" charset="0"/>
              </a:rPr>
              <a:t/>
            </a:r>
            <a:br>
              <a:rPr lang="en-US">
                <a:latin typeface="Arial" charset="0"/>
              </a:rPr>
            </a:br>
            <a:r>
              <a:rPr lang="en-US">
                <a:latin typeface="Arial" charset="0"/>
              </a:rPr>
              <a:t>Limitations of IPv4</a:t>
            </a:r>
          </a:p>
        </p:txBody>
      </p:sp>
      <p:sp>
        <p:nvSpPr>
          <p:cNvPr id="35842" name="Content Placeholder 1"/>
          <p:cNvSpPr>
            <a:spLocks noGrp="1"/>
          </p:cNvSpPr>
          <p:nvPr>
            <p:ph idx="1"/>
          </p:nvPr>
        </p:nvSpPr>
        <p:spPr/>
        <p:txBody>
          <a:bodyPr/>
          <a:lstStyle/>
          <a:p>
            <a:r>
              <a:rPr lang="en-US">
                <a:latin typeface="Arial" charset="0"/>
              </a:rPr>
              <a:t>IP Address depletion</a:t>
            </a:r>
          </a:p>
          <a:p>
            <a:r>
              <a:rPr lang="en-US">
                <a:latin typeface="Arial" charset="0"/>
              </a:rPr>
              <a:t>Internet routing table expansion</a:t>
            </a:r>
          </a:p>
          <a:p>
            <a:r>
              <a:rPr lang="en-US">
                <a:latin typeface="Arial" charset="0"/>
              </a:rPr>
              <a:t>Lack of end-to-end connectivity</a:t>
            </a:r>
          </a:p>
        </p:txBody>
      </p:sp>
      <p:pic>
        <p:nvPicPr>
          <p:cNvPr id="3584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0400" y="1741488"/>
            <a:ext cx="3078163"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z="1800">
                <a:latin typeface="Arial" charset="0"/>
              </a:rPr>
              <a:t>Network Layer in Communication</a:t>
            </a:r>
            <a:r>
              <a:rPr lang="en-US">
                <a:latin typeface="Arial" charset="0"/>
              </a:rPr>
              <a:t/>
            </a:r>
            <a:br>
              <a:rPr lang="en-US">
                <a:latin typeface="Arial" charset="0"/>
              </a:rPr>
            </a:br>
            <a:r>
              <a:rPr lang="en-US">
                <a:latin typeface="Arial" charset="0"/>
              </a:rPr>
              <a:t>Introducing IPv6</a:t>
            </a:r>
          </a:p>
        </p:txBody>
      </p:sp>
      <p:sp>
        <p:nvSpPr>
          <p:cNvPr id="37890" name="Content Placeholder 1"/>
          <p:cNvSpPr>
            <a:spLocks noGrp="1"/>
          </p:cNvSpPr>
          <p:nvPr>
            <p:ph idx="1"/>
          </p:nvPr>
        </p:nvSpPr>
        <p:spPr/>
        <p:txBody>
          <a:bodyPr/>
          <a:lstStyle/>
          <a:p>
            <a:r>
              <a:rPr lang="en-US">
                <a:latin typeface="Arial" charset="0"/>
              </a:rPr>
              <a:t>Increased address space</a:t>
            </a:r>
          </a:p>
          <a:p>
            <a:r>
              <a:rPr lang="en-US">
                <a:latin typeface="Arial" charset="0"/>
              </a:rPr>
              <a:t>Improved packet handling</a:t>
            </a:r>
          </a:p>
          <a:p>
            <a:r>
              <a:rPr lang="en-US">
                <a:latin typeface="Arial" charset="0"/>
              </a:rPr>
              <a:t>Eliminates the need for NAT</a:t>
            </a:r>
          </a:p>
          <a:p>
            <a:r>
              <a:rPr lang="en-US">
                <a:latin typeface="Arial" charset="0"/>
              </a:rPr>
              <a:t>Integrated security</a:t>
            </a:r>
          </a:p>
          <a:p>
            <a:endParaRPr lang="en-US">
              <a:latin typeface="Arial" charset="0"/>
            </a:endParaRPr>
          </a:p>
          <a:p>
            <a:r>
              <a:rPr lang="en-US">
                <a:latin typeface="Arial" charset="0"/>
              </a:rPr>
              <a:t>4 billion IPv4 addresses</a:t>
            </a:r>
            <a:br>
              <a:rPr lang="en-US">
                <a:latin typeface="Arial" charset="0"/>
              </a:rPr>
            </a:br>
            <a:r>
              <a:rPr lang="en-US">
                <a:latin typeface="Arial" charset="0"/>
              </a:rPr>
              <a:t>4,000,000,000</a:t>
            </a:r>
          </a:p>
          <a:p>
            <a:r>
              <a:rPr lang="en-US">
                <a:latin typeface="Arial" charset="0"/>
              </a:rPr>
              <a:t>340 undecillion IPv6 addresses</a:t>
            </a:r>
            <a:br>
              <a:rPr lang="en-US">
                <a:latin typeface="Arial" charset="0"/>
              </a:rPr>
            </a:br>
            <a:r>
              <a:rPr lang="en-US">
                <a:latin typeface="Arial" charset="0"/>
              </a:rPr>
              <a:t>340,000,000,000,000,000,000,000,000,000,000,000,000</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Encapsulating IPv6</a:t>
            </a: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1841500"/>
            <a:ext cx="69723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IPv6 Packet Header</a:t>
            </a:r>
          </a:p>
        </p:txBody>
      </p:sp>
      <p:graphicFrame>
        <p:nvGraphicFramePr>
          <p:cNvPr id="4" name="Table 3"/>
          <p:cNvGraphicFramePr>
            <a:graphicFrameLocks noGrp="1"/>
          </p:cNvGraphicFramePr>
          <p:nvPr/>
        </p:nvGraphicFramePr>
        <p:xfrm>
          <a:off x="827088" y="1250950"/>
          <a:ext cx="7569200" cy="5256213"/>
        </p:xfrm>
        <a:graphic>
          <a:graphicData uri="http://schemas.openxmlformats.org/drawingml/2006/table">
            <a:tbl>
              <a:tblPr firstRow="1" bandRow="1">
                <a:tableStyleId>{2D5ABB26-0587-4C30-8999-92F81FD0307C}</a:tableStyleId>
              </a:tblPr>
              <a:tblGrid>
                <a:gridCol w="936129"/>
                <a:gridCol w="944289"/>
                <a:gridCol w="999978"/>
                <a:gridCol w="944289"/>
                <a:gridCol w="936129"/>
                <a:gridCol w="936129"/>
                <a:gridCol w="1872257"/>
              </a:tblGrid>
              <a:tr h="488783">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7589">
                <a:tc>
                  <a:txBody>
                    <a:bodyPr/>
                    <a:lstStyle/>
                    <a:p>
                      <a:pPr algn="ctr"/>
                      <a:r>
                        <a:rPr lang="en-CA" sz="1200" b="1" kern="1200" dirty="0" smtClean="0">
                          <a:solidFill>
                            <a:schemeClr val="tx1"/>
                          </a:solidFill>
                          <a:latin typeface="+mn-lt"/>
                          <a:ea typeface="+mn-ea"/>
                          <a:cs typeface="+mn-cs"/>
                        </a:rPr>
                        <a:t>Version</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ctr"/>
                      <a:r>
                        <a:rPr lang="en-CA" sz="1200" b="1" dirty="0" smtClean="0"/>
                        <a:t>Traffic Class</a:t>
                      </a:r>
                      <a:endParaRPr lang="en-CA" sz="1200" b="1" kern="1200" dirty="0" smtClean="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pPr algn="ctr"/>
                      <a:endParaRPr lang="en-CA" sz="1200" b="1" kern="1200" dirty="0" smtClean="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a:txBody>
                    <a:bodyPr/>
                    <a:lstStyle/>
                    <a:p>
                      <a:pPr algn="ctr"/>
                      <a:r>
                        <a:rPr lang="en-CA" sz="1200" b="1" dirty="0" smtClean="0">
                          <a:solidFill>
                            <a:schemeClr val="bg1"/>
                          </a:solidFill>
                        </a:rPr>
                        <a:t>Flow Label</a:t>
                      </a:r>
                      <a:endParaRPr lang="en-CA" sz="1200" b="1" dirty="0">
                        <a:solidFill>
                          <a:schemeClr val="bg1"/>
                        </a:solidFill>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66"/>
                    </a:solidFill>
                  </a:tcPr>
                </a:tc>
                <a:tc hMerge="1">
                  <a:txBody>
                    <a:bodyPr/>
                    <a:lstStyle/>
                    <a:p>
                      <a:pPr algn="ctr"/>
                      <a:endParaRPr lang="en-CA"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r h="497589">
                <a:tc gridSpan="4">
                  <a:txBody>
                    <a:bodyPr/>
                    <a:lstStyle/>
                    <a:p>
                      <a:pPr marL="0" algn="ctr" defTabSz="914400" rtl="0" eaLnBrk="1" latinLnBrk="0" hangingPunct="1"/>
                      <a:r>
                        <a:rPr lang="en-CA" sz="1200" b="1" kern="1200" dirty="0" smtClean="0">
                          <a:solidFill>
                            <a:schemeClr val="tx1"/>
                          </a:solidFill>
                          <a:latin typeface="+mn-lt"/>
                          <a:ea typeface="+mn-ea"/>
                          <a:cs typeface="+mn-cs"/>
                        </a:rPr>
                        <a:t>Payload Length</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marL="0" algn="ctr" defTabSz="914400" rtl="0" eaLnBrk="1" latinLnBrk="0" hangingPunct="1"/>
                      <a:r>
                        <a:rPr lang="en-CA" sz="1200" b="1" kern="1200" dirty="0" smtClean="0">
                          <a:solidFill>
                            <a:schemeClr val="tx1"/>
                          </a:solidFill>
                          <a:latin typeface="+mn-lt"/>
                          <a:ea typeface="+mn-ea"/>
                          <a:cs typeface="+mn-cs"/>
                        </a:rPr>
                        <a:t>Next Header</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gridSpan="2">
                  <a:txBody>
                    <a:bodyPr/>
                    <a:lstStyle/>
                    <a:p>
                      <a:pPr algn="ctr"/>
                      <a:r>
                        <a:rPr lang="en-CA" sz="1200" b="1" dirty="0" smtClean="0"/>
                        <a:t>Hop Limit</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endParaRPr lang="en-CA"/>
                    </a:p>
                  </a:txBody>
                  <a:tcPr/>
                </a:tc>
              </a:tr>
              <a:tr h="1781895">
                <a:tc gridSpan="7">
                  <a:txBody>
                    <a:bodyPr/>
                    <a:lstStyle/>
                    <a:p>
                      <a:pPr algn="ctr"/>
                      <a:r>
                        <a:rPr lang="en-CA" sz="1200" b="1" dirty="0" smtClean="0"/>
                        <a:t>Source IP Address</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r h="1990357">
                <a:tc gridSpan="7">
                  <a:txBody>
                    <a:bodyPr/>
                    <a:lstStyle/>
                    <a:p>
                      <a:pPr algn="ctr"/>
                      <a:r>
                        <a:rPr lang="en-CA" sz="1200" b="1" dirty="0" smtClean="0"/>
                        <a:t>Destination IP Address</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bl>
          </a:graphicData>
        </a:graphic>
      </p:graphicFrame>
      <p:sp>
        <p:nvSpPr>
          <p:cNvPr id="5" name="Left-Right Arrow 4"/>
          <p:cNvSpPr/>
          <p:nvPr/>
        </p:nvSpPr>
        <p:spPr>
          <a:xfrm>
            <a:off x="900113" y="1250950"/>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1</a:t>
            </a:r>
          </a:p>
        </p:txBody>
      </p:sp>
      <p:sp>
        <p:nvSpPr>
          <p:cNvPr id="6" name="Left-Right Arrow 5"/>
          <p:cNvSpPr/>
          <p:nvPr/>
        </p:nvSpPr>
        <p:spPr>
          <a:xfrm>
            <a:off x="2771775" y="1250950"/>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2</a:t>
            </a:r>
          </a:p>
        </p:txBody>
      </p:sp>
      <p:sp>
        <p:nvSpPr>
          <p:cNvPr id="7" name="Left-Right Arrow 6"/>
          <p:cNvSpPr/>
          <p:nvPr/>
        </p:nvSpPr>
        <p:spPr>
          <a:xfrm>
            <a:off x="4716463" y="1250950"/>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3</a:t>
            </a:r>
          </a:p>
        </p:txBody>
      </p:sp>
      <p:sp>
        <p:nvSpPr>
          <p:cNvPr id="8" name="Left-Right Arrow 7"/>
          <p:cNvSpPr/>
          <p:nvPr/>
        </p:nvSpPr>
        <p:spPr>
          <a:xfrm>
            <a:off x="6588125" y="1250950"/>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4</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smtClean="0"/>
              <a:t>Chapter 6: Objectives</a:t>
            </a:r>
          </a:p>
        </p:txBody>
      </p:sp>
      <p:sp>
        <p:nvSpPr>
          <p:cNvPr id="4099" name="Rectangle 34"/>
          <p:cNvSpPr>
            <a:spLocks noGrp="1" noChangeArrowheads="1"/>
          </p:cNvSpPr>
          <p:nvPr>
            <p:ph type="body" idx="4294967295"/>
          </p:nvPr>
        </p:nvSpPr>
        <p:spPr>
          <a:xfrm>
            <a:off x="655638" y="1828800"/>
            <a:ext cx="7940675" cy="4476376"/>
          </a:xfrm>
        </p:spPr>
        <p:txBody>
          <a:bodyPr/>
          <a:lstStyle/>
          <a:p>
            <a:pPr marL="0" indent="0">
              <a:buNone/>
            </a:pPr>
            <a:r>
              <a:rPr lang="en-CA" dirty="0" smtClean="0"/>
              <a:t>Students will be able to:</a:t>
            </a:r>
          </a:p>
          <a:p>
            <a:pPr>
              <a:buFont typeface="Wingdings" charset="2"/>
              <a:buChar char="§"/>
            </a:pPr>
            <a:r>
              <a:rPr lang="en-CA" dirty="0" smtClean="0"/>
              <a:t>Explain how network layer protocols and services support communications across data networks.</a:t>
            </a:r>
            <a:endParaRPr lang="en-CA" dirty="0"/>
          </a:p>
          <a:p>
            <a:pPr>
              <a:buFont typeface="Wingdings" charset="2"/>
              <a:buChar char="§"/>
            </a:pPr>
            <a:r>
              <a:rPr lang="en-CA" dirty="0" smtClean="0"/>
              <a:t>Explain how routers enable end-to-end connectivity in a small to medium-sized business network.</a:t>
            </a:r>
          </a:p>
          <a:p>
            <a:pPr>
              <a:buFont typeface="Wingdings" charset="2"/>
              <a:buChar char="§"/>
            </a:pPr>
            <a:r>
              <a:rPr lang="en-CA" dirty="0" smtClean="0"/>
              <a:t>Determine the appropriate device to route traffic in a small to medium-sized business network.</a:t>
            </a:r>
          </a:p>
          <a:p>
            <a:pPr>
              <a:buFont typeface="Wingdings" charset="2"/>
              <a:buChar char="§"/>
            </a:pPr>
            <a:r>
              <a:rPr lang="en-CA" dirty="0"/>
              <a:t>Configure a router with basic configurations</a:t>
            </a:r>
            <a:r>
              <a:rPr lang="en-CA" dirty="0" smtClean="0"/>
              <a:t>.</a:t>
            </a:r>
            <a:endParaRPr lang="en-CA" dirty="0"/>
          </a:p>
        </p:txBody>
      </p:sp>
    </p:spTree>
    <p:extLst>
      <p:ext uri="{BB962C8B-B14F-4D97-AF65-F5344CB8AC3E}">
        <p14:creationId xmlns:p14="http://schemas.microsoft.com/office/powerpoint/2010/main" val="205142960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Sample IPv6 Header</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25" y="1390650"/>
            <a:ext cx="7040563" cy="49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sz="1800">
                <a:latin typeface="Arial" charset="0"/>
              </a:rPr>
              <a:t>Routing</a:t>
            </a:r>
            <a:r>
              <a:rPr lang="en-US">
                <a:latin typeface="Arial" charset="0"/>
              </a:rPr>
              <a:t/>
            </a:r>
            <a:br>
              <a:rPr lang="en-US">
                <a:latin typeface="Arial" charset="0"/>
              </a:rPr>
            </a:br>
            <a:r>
              <a:rPr lang="en-US">
                <a:latin typeface="Arial" charset="0"/>
              </a:rPr>
              <a:t>Host Routing Tables</a:t>
            </a:r>
          </a:p>
        </p:txBody>
      </p:sp>
      <p:pic>
        <p:nvPicPr>
          <p:cNvPr id="46082" name="Content Placeholder 1" descr="route-print.png"/>
          <p:cNvPicPr>
            <a:picLocks noGrp="1" noChangeAspect="1"/>
          </p:cNvPicPr>
          <p:nvPr>
            <p:ph idx="1"/>
          </p:nvPr>
        </p:nvPicPr>
        <p:blipFill>
          <a:blip r:embed="rId3">
            <a:extLst>
              <a:ext uri="{28A0092B-C50C-407E-A947-70E740481C1C}">
                <a14:useLocalDpi xmlns:a14="http://schemas.microsoft.com/office/drawing/2010/main" val="0"/>
              </a:ext>
            </a:extLst>
          </a:blip>
          <a:srcRect l="-30344" r="-30344"/>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Host Packet Forwarding Decision</a:t>
            </a:r>
          </a:p>
        </p:txBody>
      </p:sp>
      <p:pic>
        <p:nvPicPr>
          <p:cNvPr id="48130" name="Content Placeholder 20"/>
          <p:cNvPicPr>
            <a:picLocks noGrp="1" noChangeAspect="1"/>
          </p:cNvPicPr>
          <p:nvPr>
            <p:ph idx="1"/>
          </p:nvPr>
        </p:nvPicPr>
        <p:blipFill>
          <a:blip r:embed="rId3">
            <a:extLst>
              <a:ext uri="{28A0092B-C50C-407E-A947-70E740481C1C}">
                <a14:useLocalDpi xmlns:a14="http://schemas.microsoft.com/office/drawing/2010/main" val="0"/>
              </a:ext>
            </a:extLst>
          </a:blip>
          <a:srcRect l="-1079" r="-1079"/>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Default Gateway</a:t>
            </a:r>
          </a:p>
        </p:txBody>
      </p:sp>
      <p:sp>
        <p:nvSpPr>
          <p:cNvPr id="48130" name="Content Placeholder 1"/>
          <p:cNvSpPr>
            <a:spLocks noGrp="1"/>
          </p:cNvSpPr>
          <p:nvPr>
            <p:ph idx="1"/>
          </p:nvPr>
        </p:nvSpPr>
        <p:spPr/>
        <p:txBody>
          <a:bodyPr/>
          <a:lstStyle/>
          <a:p>
            <a:pPr marL="0" indent="0">
              <a:buFont typeface="Wingdings" charset="0"/>
              <a:buNone/>
              <a:defRPr/>
            </a:pPr>
            <a:r>
              <a:rPr lang="en-US" dirty="0"/>
              <a:t>Hosts must maintain their own, local, routing table to ensure that network layer packets are directed to the correct destination network. The local table of the host typically contains:</a:t>
            </a:r>
          </a:p>
          <a:p>
            <a:pPr>
              <a:defRPr/>
            </a:pPr>
            <a:r>
              <a:rPr lang="en-US" dirty="0" smtClean="0"/>
              <a:t>Direct connection</a:t>
            </a:r>
            <a:endParaRPr lang="en-US" dirty="0"/>
          </a:p>
          <a:p>
            <a:pPr>
              <a:defRPr/>
            </a:pPr>
            <a:r>
              <a:rPr lang="en-US" dirty="0" smtClean="0"/>
              <a:t>Local </a:t>
            </a:r>
            <a:r>
              <a:rPr lang="en-US" dirty="0"/>
              <a:t>network </a:t>
            </a:r>
            <a:r>
              <a:rPr lang="en-US" dirty="0" smtClean="0"/>
              <a:t>route</a:t>
            </a:r>
            <a:endParaRPr lang="en-US" dirty="0"/>
          </a:p>
          <a:p>
            <a:pPr>
              <a:defRPr/>
            </a:pPr>
            <a:r>
              <a:rPr lang="en-US" dirty="0" smtClean="0"/>
              <a:t>Local </a:t>
            </a:r>
            <a:r>
              <a:rPr lang="en-US" dirty="0"/>
              <a:t>default </a:t>
            </a:r>
            <a:r>
              <a:rPr lang="en-US" dirty="0" smtClean="0"/>
              <a:t>route</a:t>
            </a:r>
            <a:endParaRPr lang="en-US" dirty="0">
              <a:latin typeface="Arial" charset="0"/>
            </a:endParaRPr>
          </a:p>
        </p:txBody>
      </p:sp>
      <p:sp>
        <p:nvSpPr>
          <p:cNvPr id="50179" name="TextBox 12"/>
          <p:cNvSpPr txBox="1">
            <a:spLocks noChangeArrowheads="1"/>
          </p:cNvSpPr>
          <p:nvPr/>
        </p:nvSpPr>
        <p:spPr bwMode="auto">
          <a:xfrm>
            <a:off x="5226050" y="3195638"/>
            <a:ext cx="2968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a:t>
            </a:r>
            <a:endParaRPr lang="en-CA" b="1">
              <a:solidFill>
                <a:schemeClr val="bg1"/>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IPv4 Host Routing Table</a:t>
            </a:r>
          </a:p>
        </p:txBody>
      </p:sp>
      <p:pic>
        <p:nvPicPr>
          <p:cNvPr id="52226"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l="-20932" r="-20932"/>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Sample IPv4 Host Routing Table</a:t>
            </a:r>
          </a:p>
        </p:txBody>
      </p:sp>
      <p:pic>
        <p:nvPicPr>
          <p:cNvPr id="54274"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1360488"/>
            <a:ext cx="5635625"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Sample IPv6 Host Routing Table</a:t>
            </a:r>
          </a:p>
        </p:txBody>
      </p:sp>
      <p:pic>
        <p:nvPicPr>
          <p:cNvPr id="5632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l="-23616" r="-23616"/>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Router Packet Forwarding Decision</a:t>
            </a:r>
          </a:p>
        </p:txBody>
      </p:sp>
      <p:pic>
        <p:nvPicPr>
          <p:cNvPr id="58370"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l="-6744" r="-6744"/>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IPv4 Router Routing Table</a:t>
            </a:r>
          </a:p>
        </p:txBody>
      </p:sp>
      <p:cxnSp>
        <p:nvCxnSpPr>
          <p:cNvPr id="4" name="Straight Connector 3"/>
          <p:cNvCxnSpPr/>
          <p:nvPr/>
        </p:nvCxnSpPr>
        <p:spPr bwMode="auto">
          <a:xfrm flipH="1">
            <a:off x="5384800" y="170338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973138" y="2868613"/>
            <a:ext cx="1222375" cy="2159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0420" name="TextBox 5"/>
          <p:cNvSpPr txBox="1">
            <a:spLocks noChangeArrowheads="1"/>
          </p:cNvSpPr>
          <p:nvPr/>
        </p:nvSpPr>
        <p:spPr bwMode="auto">
          <a:xfrm>
            <a:off x="684213" y="2868613"/>
            <a:ext cx="7056437" cy="3751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a:t>
            </a:r>
            <a:r>
              <a:rPr lang="en-CA" sz="1100" b="1">
                <a:latin typeface="Courier New" charset="0"/>
                <a:cs typeface="Courier New" charset="0"/>
              </a:rPr>
              <a:t>show ip route</a:t>
            </a:r>
          </a:p>
          <a:p>
            <a:pPr algn="l"/>
            <a:r>
              <a:rPr lang="en-CA" sz="1100">
                <a:latin typeface="Courier New" charset="0"/>
                <a:cs typeface="Courier New" charset="0"/>
              </a:rPr>
              <a:t>Codes: L - local, C - connected, S - static, R - RIP, M - mobile, B - BGP</a:t>
            </a:r>
          </a:p>
          <a:p>
            <a:pPr algn="l"/>
            <a:r>
              <a:rPr lang="en-CA" sz="1100">
                <a:latin typeface="Courier New" charset="0"/>
                <a:cs typeface="Courier New" charset="0"/>
              </a:rPr>
              <a:t>       D - EIGRP, EX - EIGRP external, O - OSPF, IA - OSPF inter area</a:t>
            </a:r>
          </a:p>
          <a:p>
            <a:pPr algn="l"/>
            <a:r>
              <a:rPr lang="en-CA" sz="1100">
                <a:latin typeface="Courier New" charset="0"/>
                <a:cs typeface="Courier New" charset="0"/>
              </a:rPr>
              <a:t>       N1 - OSPF NSSA external type 1, N2 - OSPF NSSA external type 2</a:t>
            </a:r>
          </a:p>
          <a:p>
            <a:pPr algn="l"/>
            <a:r>
              <a:rPr lang="en-CA" sz="1100">
                <a:latin typeface="Courier New" charset="0"/>
                <a:cs typeface="Courier New" charset="0"/>
              </a:rPr>
              <a:t>       E1 - OSPF external type 1, E2 - OSPF external type 2, E - EGP</a:t>
            </a:r>
          </a:p>
          <a:p>
            <a:pPr algn="l"/>
            <a:r>
              <a:rPr lang="en-CA" sz="1100">
                <a:latin typeface="Courier New" charset="0"/>
                <a:cs typeface="Courier New" charset="0"/>
              </a:rPr>
              <a:t>       i - IS-IS, L1 - IS-IS level-1, L2 - IS-IS level-2, ia - IS-IS inter area</a:t>
            </a:r>
          </a:p>
          <a:p>
            <a:pPr algn="l"/>
            <a:r>
              <a:rPr lang="en-CA" sz="1100">
                <a:latin typeface="Courier New" charset="0"/>
                <a:cs typeface="Courier New" charset="0"/>
              </a:rPr>
              <a:t>       * - candidate default, U - per-user static route, o - ODR</a:t>
            </a:r>
          </a:p>
          <a:p>
            <a:pPr algn="l"/>
            <a:r>
              <a:rPr lang="en-CA" sz="1100">
                <a:latin typeface="Courier New" charset="0"/>
                <a:cs typeface="Courier New" charset="0"/>
              </a:rPr>
              <a:t>       P - periodic downloaded static route</a:t>
            </a:r>
          </a:p>
          <a:p>
            <a:pPr algn="l"/>
            <a:endParaRPr lang="en-CA" sz="1100">
              <a:latin typeface="Courier New" charset="0"/>
              <a:cs typeface="Courier New" charset="0"/>
            </a:endParaRPr>
          </a:p>
          <a:p>
            <a:pPr algn="l"/>
            <a:r>
              <a:rPr lang="en-CA" sz="1100">
                <a:latin typeface="Courier New" charset="0"/>
                <a:cs typeface="Courier New" charset="0"/>
              </a:rPr>
              <a:t>Gateway of last resort is not set</a:t>
            </a:r>
          </a:p>
          <a:p>
            <a:pPr algn="l"/>
            <a:endParaRPr lang="en-CA" sz="1100">
              <a:latin typeface="Courier New" charset="0"/>
              <a:cs typeface="Courier New" charset="0"/>
            </a:endParaRPr>
          </a:p>
          <a:p>
            <a:pPr algn="l"/>
            <a:r>
              <a:rPr lang="en-CA" sz="1100">
                <a:latin typeface="Courier New" charset="0"/>
                <a:cs typeface="Courier New" charset="0"/>
              </a:rPr>
              <a:t>     10.0.0.0/8 is variably subnetted, 2 subnets, 2 masks</a:t>
            </a:r>
          </a:p>
          <a:p>
            <a:pPr algn="l"/>
            <a:r>
              <a:rPr lang="en-CA" sz="1100">
                <a:latin typeface="Courier New" charset="0"/>
                <a:cs typeface="Courier New" charset="0"/>
              </a:rPr>
              <a:t>D       10.1.1.0/24 [90/2170112] via 209.165.200.226, 00:00:05, Serial0/0/0</a:t>
            </a:r>
          </a:p>
          <a:p>
            <a:pPr algn="l"/>
            <a:r>
              <a:rPr lang="en-CA" sz="1100">
                <a:latin typeface="Courier New" charset="0"/>
                <a:cs typeface="Courier New" charset="0"/>
              </a:rPr>
              <a:t>D       10.1.2.0/24 [90/2170112] via 209.165.200.226, 00:00:05, Serial0/0/0</a:t>
            </a:r>
          </a:p>
          <a:p>
            <a:pPr algn="l"/>
            <a:r>
              <a:rPr lang="en-CA" sz="1100">
                <a:latin typeface="Courier New" charset="0"/>
                <a:cs typeface="Courier New" charset="0"/>
              </a:rPr>
              <a:t>     192.168.10.0/24 is variably subnetted, 2 subnets, 3 masks</a:t>
            </a:r>
          </a:p>
          <a:p>
            <a:pPr algn="l"/>
            <a:r>
              <a:rPr lang="en-CA" sz="1100">
                <a:latin typeface="Courier New" charset="0"/>
                <a:cs typeface="Courier New" charset="0"/>
              </a:rPr>
              <a:t>C       192.168.10.0/24 is directly connected, GigabitEthernet0/0</a:t>
            </a:r>
          </a:p>
          <a:p>
            <a:pPr algn="l"/>
            <a:r>
              <a:rPr lang="en-CA" sz="1100">
                <a:latin typeface="Courier New" charset="0"/>
                <a:cs typeface="Courier New" charset="0"/>
              </a:rPr>
              <a:t>L       192.168.10.1/32 is directly connected, GigabitEthernet0/0</a:t>
            </a:r>
          </a:p>
          <a:p>
            <a:pPr algn="l"/>
            <a:r>
              <a:rPr lang="en-CA" sz="1100">
                <a:latin typeface="Courier New" charset="0"/>
                <a:cs typeface="Courier New" charset="0"/>
              </a:rPr>
              <a:t>     192.168.11.0/24 is variably subnetted, 2 subnets, 3 masks</a:t>
            </a:r>
          </a:p>
          <a:p>
            <a:pPr algn="l"/>
            <a:r>
              <a:rPr lang="en-CA" sz="1100">
                <a:latin typeface="Courier New" charset="0"/>
                <a:cs typeface="Courier New" charset="0"/>
              </a:rPr>
              <a:t>C       192.168.11.0/24 is directly connected, GigabitEthernet0/1</a:t>
            </a:r>
          </a:p>
          <a:p>
            <a:pPr algn="l"/>
            <a:r>
              <a:rPr lang="en-CA" sz="1100">
                <a:latin typeface="Courier New" charset="0"/>
                <a:cs typeface="Courier New" charset="0"/>
              </a:rPr>
              <a:t>L       192.168.11.1/32 is directly connected, GigabitEthernet0/1</a:t>
            </a:r>
          </a:p>
          <a:p>
            <a:pPr algn="l"/>
            <a:r>
              <a:rPr lang="en-CA" sz="1100">
                <a:latin typeface="Courier New" charset="0"/>
                <a:cs typeface="Courier New" charset="0"/>
              </a:rPr>
              <a:t>     209.165.200.0/24 is variably subnetted, 2 subnets, 3 masks</a:t>
            </a:r>
          </a:p>
          <a:p>
            <a:pPr algn="l"/>
            <a:r>
              <a:rPr lang="en-CA" sz="1100">
                <a:latin typeface="Courier New" charset="0"/>
                <a:cs typeface="Courier New" charset="0"/>
              </a:rPr>
              <a:t>C       209.165.200.224/30 is directly connected, Serial0/0/0</a:t>
            </a:r>
          </a:p>
          <a:p>
            <a:pPr algn="l"/>
            <a:r>
              <a:rPr lang="en-CA" sz="1100">
                <a:latin typeface="Courier New" charset="0"/>
                <a:cs typeface="Courier New" charset="0"/>
              </a:rPr>
              <a:t>L       209.165.200.225/32 is directly connected, Serial0/0/0</a:t>
            </a:r>
          </a:p>
          <a:p>
            <a:pPr algn="l"/>
            <a:r>
              <a:rPr lang="en-CA" sz="1100">
                <a:latin typeface="Courier New" charset="0"/>
                <a:cs typeface="Courier New" charset="0"/>
              </a:rPr>
              <a:t>R1#</a:t>
            </a:r>
          </a:p>
        </p:txBody>
      </p:sp>
      <p:cxnSp>
        <p:nvCxnSpPr>
          <p:cNvPr id="7" name="Straight Connector 6"/>
          <p:cNvCxnSpPr>
            <a:stCxn id="60434" idx="3"/>
            <a:endCxn id="60449" idx="1"/>
          </p:cNvCxnSpPr>
          <p:nvPr/>
        </p:nvCxnSpPr>
        <p:spPr bwMode="auto">
          <a:xfrm>
            <a:off x="7283450" y="241776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 name="Straight Connector 7"/>
          <p:cNvCxnSpPr>
            <a:stCxn id="60431" idx="3"/>
            <a:endCxn id="60447" idx="3"/>
          </p:cNvCxnSpPr>
          <p:nvPr/>
        </p:nvCxnSpPr>
        <p:spPr bwMode="auto">
          <a:xfrm flipV="1">
            <a:off x="7280275" y="168433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23" name="Freeform 9"/>
          <p:cNvSpPr>
            <a:spLocks/>
          </p:cNvSpPr>
          <p:nvPr/>
        </p:nvSpPr>
        <p:spPr bwMode="auto">
          <a:xfrm>
            <a:off x="3619500" y="188277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 name="Straight Connector 9"/>
          <p:cNvCxnSpPr>
            <a:stCxn id="60428" idx="1"/>
            <a:endCxn id="60457" idx="0"/>
          </p:cNvCxnSpPr>
          <p:nvPr/>
        </p:nvCxnSpPr>
        <p:spPr bwMode="auto">
          <a:xfrm flipV="1">
            <a:off x="1630363" y="1943100"/>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p:cNvCxnSpPr>
            <a:stCxn id="60426" idx="0"/>
            <a:endCxn id="60457" idx="0"/>
          </p:cNvCxnSpPr>
          <p:nvPr/>
        </p:nvCxnSpPr>
        <p:spPr bwMode="auto">
          <a:xfrm>
            <a:off x="1998663" y="152400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042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5240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Box 12"/>
          <p:cNvSpPr txBox="1">
            <a:spLocks noChangeArrowheads="1"/>
          </p:cNvSpPr>
          <p:nvPr/>
        </p:nvSpPr>
        <p:spPr bwMode="auto">
          <a:xfrm>
            <a:off x="1427163" y="122713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042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2653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a:stCxn id="60434" idx="1"/>
            <a:endCxn id="60433" idx="0"/>
          </p:cNvCxnSpPr>
          <p:nvPr/>
        </p:nvCxnSpPr>
        <p:spPr bwMode="auto">
          <a:xfrm flipH="1" flipV="1">
            <a:off x="5519738" y="194310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60431" idx="1"/>
          </p:cNvCxnSpPr>
          <p:nvPr/>
        </p:nvCxnSpPr>
        <p:spPr bwMode="auto">
          <a:xfrm flipH="1">
            <a:off x="5384800" y="170338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043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54622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2"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768475"/>
            <a:ext cx="69373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3" name="TextBox 18"/>
          <p:cNvSpPr txBox="1">
            <a:spLocks noChangeArrowheads="1"/>
          </p:cNvSpPr>
          <p:nvPr/>
        </p:nvSpPr>
        <p:spPr bwMode="auto">
          <a:xfrm>
            <a:off x="5329238" y="194310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0434"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2606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5" name="TextBox 20"/>
          <p:cNvSpPr txBox="1">
            <a:spLocks noChangeArrowheads="1"/>
          </p:cNvSpPr>
          <p:nvPr/>
        </p:nvSpPr>
        <p:spPr bwMode="auto">
          <a:xfrm>
            <a:off x="1335088" y="256381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0436" name="TextBox 21"/>
          <p:cNvSpPr txBox="1">
            <a:spLocks noChangeArrowheads="1"/>
          </p:cNvSpPr>
          <p:nvPr/>
        </p:nvSpPr>
        <p:spPr bwMode="auto">
          <a:xfrm>
            <a:off x="6424613" y="1250950"/>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0437" name="TextBox 22"/>
          <p:cNvSpPr txBox="1">
            <a:spLocks noChangeArrowheads="1"/>
          </p:cNvSpPr>
          <p:nvPr/>
        </p:nvSpPr>
        <p:spPr bwMode="auto">
          <a:xfrm>
            <a:off x="6434138" y="2549525"/>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0438" name="TextBox 23"/>
          <p:cNvSpPr txBox="1">
            <a:spLocks noChangeArrowheads="1"/>
          </p:cNvSpPr>
          <p:nvPr/>
        </p:nvSpPr>
        <p:spPr bwMode="auto">
          <a:xfrm>
            <a:off x="3690938" y="1482725"/>
            <a:ext cx="1590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0439" name="TextBox 24"/>
          <p:cNvSpPr txBox="1">
            <a:spLocks noChangeArrowheads="1"/>
          </p:cNvSpPr>
          <p:nvPr/>
        </p:nvSpPr>
        <p:spPr bwMode="auto">
          <a:xfrm>
            <a:off x="4754563" y="1811338"/>
            <a:ext cx="4587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60440" name="Rectangle 25"/>
          <p:cNvSpPr>
            <a:spLocks noChangeArrowheads="1"/>
          </p:cNvSpPr>
          <p:nvPr/>
        </p:nvSpPr>
        <p:spPr bwMode="auto">
          <a:xfrm>
            <a:off x="1095375" y="140176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1"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458913"/>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Connector 27"/>
          <p:cNvCxnSpPr>
            <a:stCxn id="60426" idx="1"/>
            <a:endCxn id="60441" idx="3"/>
          </p:cNvCxnSpPr>
          <p:nvPr/>
        </p:nvCxnSpPr>
        <p:spPr bwMode="auto">
          <a:xfrm flipH="1">
            <a:off x="1196975" y="1681163"/>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43" name="Rectangle 28"/>
          <p:cNvSpPr>
            <a:spLocks noChangeArrowheads="1"/>
          </p:cNvSpPr>
          <p:nvPr/>
        </p:nvSpPr>
        <p:spPr bwMode="auto">
          <a:xfrm>
            <a:off x="1095375" y="214471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4"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20186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Connector 30"/>
          <p:cNvCxnSpPr>
            <a:stCxn id="60428" idx="1"/>
            <a:endCxn id="60444" idx="3"/>
          </p:cNvCxnSpPr>
          <p:nvPr/>
        </p:nvCxnSpPr>
        <p:spPr bwMode="auto">
          <a:xfrm flipH="1">
            <a:off x="1196975" y="2422525"/>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46" name="Rectangle 31"/>
          <p:cNvSpPr>
            <a:spLocks noChangeArrowheads="1"/>
          </p:cNvSpPr>
          <p:nvPr/>
        </p:nvSpPr>
        <p:spPr bwMode="auto">
          <a:xfrm>
            <a:off x="7394575" y="140970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7"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460500"/>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8" name="Rectangle 33"/>
          <p:cNvSpPr>
            <a:spLocks noChangeArrowheads="1"/>
          </p:cNvSpPr>
          <p:nvPr/>
        </p:nvSpPr>
        <p:spPr bwMode="auto">
          <a:xfrm>
            <a:off x="7408863" y="2147888"/>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205038"/>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0" name="TextBox 35"/>
          <p:cNvSpPr txBox="1">
            <a:spLocks noChangeArrowheads="1"/>
          </p:cNvSpPr>
          <p:nvPr/>
        </p:nvSpPr>
        <p:spPr bwMode="auto">
          <a:xfrm>
            <a:off x="5754688" y="1617663"/>
            <a:ext cx="301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0451" name="TextBox 36"/>
          <p:cNvSpPr txBox="1">
            <a:spLocks noChangeArrowheads="1"/>
          </p:cNvSpPr>
          <p:nvPr/>
        </p:nvSpPr>
        <p:spPr bwMode="auto">
          <a:xfrm>
            <a:off x="5761038" y="2133600"/>
            <a:ext cx="3032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0452" name="TextBox 37"/>
          <p:cNvSpPr txBox="1">
            <a:spLocks noChangeArrowheads="1"/>
          </p:cNvSpPr>
          <p:nvPr/>
        </p:nvSpPr>
        <p:spPr bwMode="auto">
          <a:xfrm>
            <a:off x="2627313" y="207645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0453" name="TextBox 38"/>
          <p:cNvSpPr txBox="1">
            <a:spLocks noChangeArrowheads="1"/>
          </p:cNvSpPr>
          <p:nvPr/>
        </p:nvSpPr>
        <p:spPr bwMode="auto">
          <a:xfrm>
            <a:off x="3665538" y="1844675"/>
            <a:ext cx="592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0454" name="TextBox 39"/>
          <p:cNvSpPr txBox="1">
            <a:spLocks noChangeArrowheads="1"/>
          </p:cNvSpPr>
          <p:nvPr/>
        </p:nvSpPr>
        <p:spPr bwMode="auto">
          <a:xfrm>
            <a:off x="2640013" y="1412875"/>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41" name="Oval 40"/>
          <p:cNvSpPr/>
          <p:nvPr/>
        </p:nvSpPr>
        <p:spPr>
          <a:xfrm>
            <a:off x="2932113" y="1684338"/>
            <a:ext cx="830262"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0456"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768475"/>
            <a:ext cx="6937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7" name="TextBox 42"/>
          <p:cNvSpPr txBox="1">
            <a:spLocks noChangeArrowheads="1"/>
          </p:cNvSpPr>
          <p:nvPr/>
        </p:nvSpPr>
        <p:spPr bwMode="auto">
          <a:xfrm>
            <a:off x="3187700" y="194310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0458" name="Rectangle 43"/>
          <p:cNvSpPr>
            <a:spLocks noChangeArrowheads="1"/>
          </p:cNvSpPr>
          <p:nvPr/>
        </p:nvSpPr>
        <p:spPr bwMode="auto">
          <a:xfrm>
            <a:off x="323850" y="1500188"/>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0459" name="Rectangle 44"/>
          <p:cNvSpPr>
            <a:spLocks noChangeArrowheads="1"/>
          </p:cNvSpPr>
          <p:nvPr/>
        </p:nvSpPr>
        <p:spPr bwMode="auto">
          <a:xfrm>
            <a:off x="323850" y="2246313"/>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Directly Connected Routing Table Entries</a:t>
            </a:r>
          </a:p>
        </p:txBody>
      </p:sp>
      <p:cxnSp>
        <p:nvCxnSpPr>
          <p:cNvPr id="4" name="Straight Connector 3"/>
          <p:cNvCxnSpPr/>
          <p:nvPr/>
        </p:nvCxnSpPr>
        <p:spPr bwMode="auto">
          <a:xfrm flipH="1">
            <a:off x="5327650" y="244633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1849438" y="4203700"/>
            <a:ext cx="4032250" cy="5286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7" name="Rectangle 6"/>
          <p:cNvSpPr/>
          <p:nvPr/>
        </p:nvSpPr>
        <p:spPr>
          <a:xfrm>
            <a:off x="6043613" y="4203700"/>
            <a:ext cx="2214562" cy="5286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841375" y="4203700"/>
            <a:ext cx="504825" cy="52863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2470" name="TextBox 8"/>
          <p:cNvSpPr txBox="1">
            <a:spLocks noChangeArrowheads="1"/>
          </p:cNvSpPr>
          <p:nvPr/>
        </p:nvSpPr>
        <p:spPr bwMode="auto">
          <a:xfrm>
            <a:off x="841375" y="4197350"/>
            <a:ext cx="7416800" cy="534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latin typeface="Courier New" charset="0"/>
                <a:cs typeface="Courier New" charset="0"/>
              </a:rPr>
              <a:t>C       192.168.10.0/24 is directly connected, GigabitEthernet0/0</a:t>
            </a:r>
          </a:p>
          <a:p>
            <a:r>
              <a:rPr lang="en-CA" sz="1400" b="1">
                <a:latin typeface="Courier New" charset="0"/>
                <a:cs typeface="Courier New" charset="0"/>
              </a:rPr>
              <a:t>L       192.168.10.1/32 is directly connected, GigabitEthernet0/0</a:t>
            </a:r>
          </a:p>
        </p:txBody>
      </p:sp>
      <p:sp>
        <p:nvSpPr>
          <p:cNvPr id="62471" name="TextBox 9"/>
          <p:cNvSpPr txBox="1">
            <a:spLocks noChangeArrowheads="1"/>
          </p:cNvSpPr>
          <p:nvPr/>
        </p:nvSpPr>
        <p:spPr bwMode="auto">
          <a:xfrm>
            <a:off x="928688" y="3827463"/>
            <a:ext cx="350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A</a:t>
            </a:r>
          </a:p>
        </p:txBody>
      </p:sp>
      <p:sp>
        <p:nvSpPr>
          <p:cNvPr id="62472" name="TextBox 10"/>
          <p:cNvSpPr txBox="1">
            <a:spLocks noChangeArrowheads="1"/>
          </p:cNvSpPr>
          <p:nvPr/>
        </p:nvSpPr>
        <p:spPr bwMode="auto">
          <a:xfrm>
            <a:off x="3649663" y="3833813"/>
            <a:ext cx="352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B</a:t>
            </a:r>
          </a:p>
        </p:txBody>
      </p:sp>
      <p:sp>
        <p:nvSpPr>
          <p:cNvPr id="62473" name="TextBox 11"/>
          <p:cNvSpPr txBox="1">
            <a:spLocks noChangeArrowheads="1"/>
          </p:cNvSpPr>
          <p:nvPr/>
        </p:nvSpPr>
        <p:spPr bwMode="auto">
          <a:xfrm>
            <a:off x="6843713" y="3830638"/>
            <a:ext cx="352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C</a:t>
            </a:r>
          </a:p>
        </p:txBody>
      </p:sp>
      <p:graphicFrame>
        <p:nvGraphicFramePr>
          <p:cNvPr id="13" name="Table 12"/>
          <p:cNvGraphicFramePr>
            <a:graphicFrameLocks noGrp="1"/>
          </p:cNvGraphicFramePr>
          <p:nvPr/>
        </p:nvGraphicFramePr>
        <p:xfrm>
          <a:off x="361950" y="4948238"/>
          <a:ext cx="8401050" cy="1112838"/>
        </p:xfrm>
        <a:graphic>
          <a:graphicData uri="http://schemas.openxmlformats.org/drawingml/2006/table">
            <a:tbl>
              <a:tblPr firstRow="1" bandRow="1">
                <a:tableStyleId>{2D5ABB26-0587-4C30-8999-92F81FD0307C}</a:tableStyleId>
              </a:tblPr>
              <a:tblGrid>
                <a:gridCol w="958349"/>
                <a:gridCol w="7442701"/>
              </a:tblGrid>
              <a:tr h="370946">
                <a:tc>
                  <a:txBody>
                    <a:bodyPr/>
                    <a:lstStyle/>
                    <a:p>
                      <a:pPr algn="ctr"/>
                      <a:r>
                        <a:rPr lang="en-CA" sz="1800" b="1" dirty="0" smtClean="0"/>
                        <a:t>A</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r>
                        <a:rPr lang="en-CA" sz="1600" dirty="0" smtClean="0"/>
                        <a:t>Identifies how the network was learned by the router.</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946">
                <a:tc>
                  <a:txBody>
                    <a:bodyPr/>
                    <a:lstStyle/>
                    <a:p>
                      <a:pPr algn="ctr"/>
                      <a:r>
                        <a:rPr lang="en-CA" sz="1800" b="1" dirty="0" smtClean="0"/>
                        <a:t>B</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CA" sz="1600" dirty="0" smtClean="0"/>
                        <a:t>Identifies the destination network</a:t>
                      </a:r>
                      <a:r>
                        <a:rPr lang="en-CA" sz="1600" baseline="0" dirty="0" smtClean="0"/>
                        <a:t> and how it is connected.</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946">
                <a:tc>
                  <a:txBody>
                    <a:bodyPr/>
                    <a:lstStyle/>
                    <a:p>
                      <a:pPr algn="ctr"/>
                      <a:r>
                        <a:rPr lang="en-CA" sz="1800" b="1" dirty="0" smtClean="0"/>
                        <a:t>C</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CA" sz="1600" dirty="0" smtClean="0"/>
                        <a:t>Identifies the interface on</a:t>
                      </a:r>
                      <a:r>
                        <a:rPr lang="en-CA" sz="1600" baseline="0" dirty="0" smtClean="0"/>
                        <a:t> the router connected to the destination network.</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4" name="Straight Connector 13"/>
          <p:cNvCxnSpPr>
            <a:stCxn id="62501" idx="3"/>
            <a:endCxn id="62517" idx="1"/>
          </p:cNvCxnSpPr>
          <p:nvPr/>
        </p:nvCxnSpPr>
        <p:spPr bwMode="auto">
          <a:xfrm>
            <a:off x="7226300" y="316071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a:stCxn id="62498" idx="3"/>
            <a:endCxn id="62515" idx="3"/>
          </p:cNvCxnSpPr>
          <p:nvPr/>
        </p:nvCxnSpPr>
        <p:spPr bwMode="auto">
          <a:xfrm flipV="1">
            <a:off x="7223125" y="242728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490" name="Freeform 9"/>
          <p:cNvSpPr>
            <a:spLocks/>
          </p:cNvSpPr>
          <p:nvPr/>
        </p:nvSpPr>
        <p:spPr bwMode="auto">
          <a:xfrm>
            <a:off x="3560763" y="2625725"/>
            <a:ext cx="1597025"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 name="Straight Connector 16"/>
          <p:cNvCxnSpPr>
            <a:stCxn id="62495" idx="1"/>
            <a:endCxn id="62528" idx="0"/>
          </p:cNvCxnSpPr>
          <p:nvPr/>
        </p:nvCxnSpPr>
        <p:spPr bwMode="auto">
          <a:xfrm flipV="1">
            <a:off x="1573213" y="2686050"/>
            <a:ext cx="1747837" cy="4810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p:cNvCxnSpPr>
            <a:stCxn id="62493" idx="0"/>
            <a:endCxn id="62528" idx="0"/>
          </p:cNvCxnSpPr>
          <p:nvPr/>
        </p:nvCxnSpPr>
        <p:spPr bwMode="auto">
          <a:xfrm>
            <a:off x="1939925" y="2266950"/>
            <a:ext cx="1381125"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249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213" y="22669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94" name="TextBox 19"/>
          <p:cNvSpPr txBox="1">
            <a:spLocks noChangeArrowheads="1"/>
          </p:cNvSpPr>
          <p:nvPr/>
        </p:nvSpPr>
        <p:spPr bwMode="auto">
          <a:xfrm>
            <a:off x="1370013" y="197008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2495"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213" y="30099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Connector 21"/>
          <p:cNvCxnSpPr>
            <a:stCxn id="62501" idx="1"/>
            <a:endCxn id="62500" idx="0"/>
          </p:cNvCxnSpPr>
          <p:nvPr/>
        </p:nvCxnSpPr>
        <p:spPr bwMode="auto">
          <a:xfrm flipH="1" flipV="1">
            <a:off x="5462588" y="268605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Connector 22"/>
          <p:cNvCxnSpPr>
            <a:stCxn id="62498" idx="1"/>
          </p:cNvCxnSpPr>
          <p:nvPr/>
        </p:nvCxnSpPr>
        <p:spPr bwMode="auto">
          <a:xfrm flipH="1">
            <a:off x="5327650" y="244633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249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113" y="228917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9"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988" y="2511425"/>
            <a:ext cx="69373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0" name="TextBox 25"/>
          <p:cNvSpPr txBox="1">
            <a:spLocks noChangeArrowheads="1"/>
          </p:cNvSpPr>
          <p:nvPr/>
        </p:nvSpPr>
        <p:spPr bwMode="auto">
          <a:xfrm>
            <a:off x="5272088" y="268605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2501"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288" y="30035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2" name="TextBox 27"/>
          <p:cNvSpPr txBox="1">
            <a:spLocks noChangeArrowheads="1"/>
          </p:cNvSpPr>
          <p:nvPr/>
        </p:nvSpPr>
        <p:spPr bwMode="auto">
          <a:xfrm>
            <a:off x="1276350" y="330676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2503" name="TextBox 28"/>
          <p:cNvSpPr txBox="1">
            <a:spLocks noChangeArrowheads="1"/>
          </p:cNvSpPr>
          <p:nvPr/>
        </p:nvSpPr>
        <p:spPr bwMode="auto">
          <a:xfrm>
            <a:off x="6367463" y="1993900"/>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2504" name="TextBox 29"/>
          <p:cNvSpPr txBox="1">
            <a:spLocks noChangeArrowheads="1"/>
          </p:cNvSpPr>
          <p:nvPr/>
        </p:nvSpPr>
        <p:spPr bwMode="auto">
          <a:xfrm>
            <a:off x="6376988" y="3292475"/>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2505" name="TextBox 30"/>
          <p:cNvSpPr txBox="1">
            <a:spLocks noChangeArrowheads="1"/>
          </p:cNvSpPr>
          <p:nvPr/>
        </p:nvSpPr>
        <p:spPr bwMode="auto">
          <a:xfrm>
            <a:off x="3633788" y="2225675"/>
            <a:ext cx="1590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2506" name="TextBox 31"/>
          <p:cNvSpPr txBox="1">
            <a:spLocks noChangeArrowheads="1"/>
          </p:cNvSpPr>
          <p:nvPr/>
        </p:nvSpPr>
        <p:spPr bwMode="auto">
          <a:xfrm>
            <a:off x="4695825" y="2554288"/>
            <a:ext cx="4587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33" name="Straight Connector 32"/>
          <p:cNvCxnSpPr>
            <a:stCxn id="62499" idx="0"/>
          </p:cNvCxnSpPr>
          <p:nvPr/>
        </p:nvCxnSpPr>
        <p:spPr bwMode="auto">
          <a:xfrm flipV="1">
            <a:off x="5453063" y="2255838"/>
            <a:ext cx="1587" cy="255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08" name="Rectangle 33"/>
          <p:cNvSpPr>
            <a:spLocks noChangeArrowheads="1"/>
          </p:cNvSpPr>
          <p:nvPr/>
        </p:nvSpPr>
        <p:spPr bwMode="auto">
          <a:xfrm>
            <a:off x="1038225" y="2144713"/>
            <a:ext cx="3794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0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 y="2201863"/>
            <a:ext cx="49688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Connector 35"/>
          <p:cNvCxnSpPr>
            <a:stCxn id="62493" idx="1"/>
            <a:endCxn id="62509" idx="3"/>
          </p:cNvCxnSpPr>
          <p:nvPr/>
        </p:nvCxnSpPr>
        <p:spPr bwMode="auto">
          <a:xfrm flipH="1">
            <a:off x="1138238" y="2424113"/>
            <a:ext cx="434975"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11" name="Rectangle 36"/>
          <p:cNvSpPr>
            <a:spLocks noChangeArrowheads="1"/>
          </p:cNvSpPr>
          <p:nvPr/>
        </p:nvSpPr>
        <p:spPr bwMode="auto">
          <a:xfrm>
            <a:off x="1038225" y="2889250"/>
            <a:ext cx="3794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2"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 y="2944813"/>
            <a:ext cx="496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p:cNvCxnSpPr>
            <a:stCxn id="62495" idx="1"/>
            <a:endCxn id="62512" idx="3"/>
          </p:cNvCxnSpPr>
          <p:nvPr/>
        </p:nvCxnSpPr>
        <p:spPr bwMode="auto">
          <a:xfrm flipH="1">
            <a:off x="1138238" y="3167063"/>
            <a:ext cx="4349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14" name="Rectangle 39"/>
          <p:cNvSpPr>
            <a:spLocks noChangeArrowheads="1"/>
          </p:cNvSpPr>
          <p:nvPr/>
        </p:nvSpPr>
        <p:spPr bwMode="auto">
          <a:xfrm>
            <a:off x="7337425" y="215265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5"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588" y="220503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6" name="Rectangle 41"/>
          <p:cNvSpPr>
            <a:spLocks noChangeArrowheads="1"/>
          </p:cNvSpPr>
          <p:nvPr/>
        </p:nvSpPr>
        <p:spPr bwMode="auto">
          <a:xfrm>
            <a:off x="7351713" y="2892425"/>
            <a:ext cx="3794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7"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875" y="2947988"/>
            <a:ext cx="496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18" name="Picture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541463"/>
            <a:ext cx="115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9" name="TextBox 44"/>
          <p:cNvSpPr txBox="1">
            <a:spLocks noChangeArrowheads="1"/>
          </p:cNvSpPr>
          <p:nvPr/>
        </p:nvSpPr>
        <p:spPr bwMode="auto">
          <a:xfrm>
            <a:off x="5695950" y="2360613"/>
            <a:ext cx="301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2520" name="TextBox 45"/>
          <p:cNvSpPr txBox="1">
            <a:spLocks noChangeArrowheads="1"/>
          </p:cNvSpPr>
          <p:nvPr/>
        </p:nvSpPr>
        <p:spPr bwMode="auto">
          <a:xfrm>
            <a:off x="5703888" y="2876550"/>
            <a:ext cx="301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2521" name="Rectangle 46"/>
          <p:cNvSpPr>
            <a:spLocks noChangeArrowheads="1"/>
          </p:cNvSpPr>
          <p:nvPr/>
        </p:nvSpPr>
        <p:spPr bwMode="auto">
          <a:xfrm>
            <a:off x="5126038" y="2000250"/>
            <a:ext cx="850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2522"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1938" y="1690688"/>
            <a:ext cx="3587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23" name="TextBox 48"/>
          <p:cNvSpPr txBox="1">
            <a:spLocks noChangeArrowheads="1"/>
          </p:cNvSpPr>
          <p:nvPr/>
        </p:nvSpPr>
        <p:spPr bwMode="auto">
          <a:xfrm>
            <a:off x="2570163" y="281940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2524" name="TextBox 49"/>
          <p:cNvSpPr txBox="1">
            <a:spLocks noChangeArrowheads="1"/>
          </p:cNvSpPr>
          <p:nvPr/>
        </p:nvSpPr>
        <p:spPr bwMode="auto">
          <a:xfrm>
            <a:off x="3606800" y="2587625"/>
            <a:ext cx="5921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2525" name="TextBox 50"/>
          <p:cNvSpPr txBox="1">
            <a:spLocks noChangeArrowheads="1"/>
          </p:cNvSpPr>
          <p:nvPr/>
        </p:nvSpPr>
        <p:spPr bwMode="auto">
          <a:xfrm>
            <a:off x="2582863" y="2155825"/>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52" name="Oval 51"/>
          <p:cNvSpPr/>
          <p:nvPr/>
        </p:nvSpPr>
        <p:spPr>
          <a:xfrm>
            <a:off x="2874963" y="2427288"/>
            <a:ext cx="828675"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2527"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863" y="2511425"/>
            <a:ext cx="695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28" name="TextBox 53"/>
          <p:cNvSpPr txBox="1">
            <a:spLocks noChangeArrowheads="1"/>
          </p:cNvSpPr>
          <p:nvPr/>
        </p:nvSpPr>
        <p:spPr bwMode="auto">
          <a:xfrm>
            <a:off x="3130550" y="2686050"/>
            <a:ext cx="37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2529" name="Rectangle 54"/>
          <p:cNvSpPr>
            <a:spLocks noChangeArrowheads="1"/>
          </p:cNvSpPr>
          <p:nvPr/>
        </p:nvSpPr>
        <p:spPr bwMode="auto">
          <a:xfrm>
            <a:off x="265113" y="2243138"/>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2530" name="Rectangle 55"/>
          <p:cNvSpPr>
            <a:spLocks noChangeArrowheads="1"/>
          </p:cNvSpPr>
          <p:nvPr/>
        </p:nvSpPr>
        <p:spPr bwMode="auto">
          <a:xfrm>
            <a:off x="265113" y="2989263"/>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pPr eaLnBrk="1" hangingPunct="1"/>
            <a:r>
              <a:rPr lang="en-US">
                <a:latin typeface="Arial" charset="0"/>
              </a:rPr>
              <a:t>Chapter 6</a:t>
            </a:r>
          </a:p>
        </p:txBody>
      </p:sp>
      <p:sp>
        <p:nvSpPr>
          <p:cNvPr id="9218" name="Rectangle 3"/>
          <p:cNvSpPr>
            <a:spLocks noGrp="1" noChangeArrowheads="1"/>
          </p:cNvSpPr>
          <p:nvPr>
            <p:ph idx="1"/>
          </p:nvPr>
        </p:nvSpPr>
        <p:spPr/>
        <p:txBody>
          <a:bodyPr/>
          <a:lstStyle/>
          <a:p>
            <a:pPr lvl="1" eaLnBrk="1" hangingPunct="1"/>
            <a:r>
              <a:rPr lang="en-US" sz="2400">
                <a:latin typeface="Arial" charset="0"/>
              </a:rPr>
              <a:t>6.1  Network Layer Protocols</a:t>
            </a:r>
          </a:p>
          <a:p>
            <a:pPr lvl="1" eaLnBrk="1" hangingPunct="1"/>
            <a:r>
              <a:rPr lang="en-US" sz="2400">
                <a:latin typeface="Arial" charset="0"/>
              </a:rPr>
              <a:t>6.2  Routing</a:t>
            </a:r>
          </a:p>
          <a:p>
            <a:pPr lvl="1" eaLnBrk="1" hangingPunct="1"/>
            <a:r>
              <a:rPr lang="en-US" sz="2400">
                <a:latin typeface="Arial" charset="0"/>
              </a:rPr>
              <a:t>6.3  Routers</a:t>
            </a:r>
          </a:p>
          <a:p>
            <a:pPr lvl="1" eaLnBrk="1" hangingPunct="1"/>
            <a:r>
              <a:rPr lang="en-US" sz="2400">
                <a:latin typeface="Arial" charset="0"/>
              </a:rPr>
              <a:t>6.4  Configuring a Cisco Router</a:t>
            </a:r>
          </a:p>
          <a:p>
            <a:pPr lvl="1" eaLnBrk="1" hangingPunct="1"/>
            <a:r>
              <a:rPr lang="en-US" sz="2400">
                <a:latin typeface="Arial" charset="0"/>
              </a:rPr>
              <a:t>6.5  Summary</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Remote Network Routing Table Entries</a:t>
            </a:r>
          </a:p>
        </p:txBody>
      </p:sp>
      <p:cxnSp>
        <p:nvCxnSpPr>
          <p:cNvPr id="4" name="Straight Connector 3"/>
          <p:cNvCxnSpPr/>
          <p:nvPr/>
        </p:nvCxnSpPr>
        <p:spPr bwMode="auto">
          <a:xfrm flipH="1">
            <a:off x="5384800" y="2203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2774950" y="3438525"/>
            <a:ext cx="307975" cy="360363"/>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 name="Rectangle 5"/>
          <p:cNvSpPr/>
          <p:nvPr/>
        </p:nvSpPr>
        <p:spPr>
          <a:xfrm>
            <a:off x="1385888" y="3436938"/>
            <a:ext cx="1296987" cy="3603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3157538" y="3436938"/>
            <a:ext cx="846137" cy="36036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 name="Rectangle 8"/>
          <p:cNvSpPr/>
          <p:nvPr/>
        </p:nvSpPr>
        <p:spPr>
          <a:xfrm>
            <a:off x="4500563" y="3436938"/>
            <a:ext cx="1727200" cy="36036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0" name="Rectangle 9"/>
          <p:cNvSpPr/>
          <p:nvPr/>
        </p:nvSpPr>
        <p:spPr>
          <a:xfrm>
            <a:off x="6300788" y="3436938"/>
            <a:ext cx="1008062" cy="3603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1" name="Rectangle 10"/>
          <p:cNvSpPr/>
          <p:nvPr/>
        </p:nvSpPr>
        <p:spPr>
          <a:xfrm>
            <a:off x="7400925" y="3436938"/>
            <a:ext cx="1223963" cy="36036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2" name="Rectangle 11"/>
          <p:cNvSpPr/>
          <p:nvPr/>
        </p:nvSpPr>
        <p:spPr>
          <a:xfrm>
            <a:off x="395288" y="3436938"/>
            <a:ext cx="504825" cy="360362"/>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4522" name="TextBox 12"/>
          <p:cNvSpPr txBox="1">
            <a:spLocks noChangeArrowheads="1"/>
          </p:cNvSpPr>
          <p:nvPr/>
        </p:nvSpPr>
        <p:spPr bwMode="auto">
          <a:xfrm>
            <a:off x="395288" y="3436938"/>
            <a:ext cx="8424862"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latin typeface="Courier New" charset="0"/>
                <a:cs typeface="Courier New" charset="0"/>
              </a:rPr>
              <a:t>D       10.1.1.0/24 [90/2170112] via 209.165.200.226, 00:00:05, Serial0/0/0</a:t>
            </a:r>
          </a:p>
        </p:txBody>
      </p:sp>
      <p:graphicFrame>
        <p:nvGraphicFramePr>
          <p:cNvPr id="14" name="Table 13"/>
          <p:cNvGraphicFramePr>
            <a:graphicFrameLocks noGrp="1"/>
          </p:cNvGraphicFramePr>
          <p:nvPr/>
        </p:nvGraphicFramePr>
        <p:xfrm>
          <a:off x="420688" y="4013200"/>
          <a:ext cx="8399462" cy="2595565"/>
        </p:xfrm>
        <a:graphic>
          <a:graphicData uri="http://schemas.openxmlformats.org/drawingml/2006/table">
            <a:tbl>
              <a:tblPr firstRow="1" bandRow="1">
                <a:tableStyleId>{2D5ABB26-0587-4C30-8999-92F81FD0307C}</a:tableStyleId>
              </a:tblPr>
              <a:tblGrid>
                <a:gridCol w="958167"/>
                <a:gridCol w="7441295"/>
              </a:tblGrid>
              <a:tr h="370795">
                <a:tc>
                  <a:txBody>
                    <a:bodyPr/>
                    <a:lstStyle/>
                    <a:p>
                      <a:pPr algn="ctr"/>
                      <a:r>
                        <a:rPr lang="en-CA" sz="1800" b="1" dirty="0" smtClean="0"/>
                        <a:t>A</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r>
                        <a:rPr lang="en-CA" sz="1600" dirty="0" smtClean="0"/>
                        <a:t>Identifies how the network was learned by the router.</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B</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CA" sz="1600" dirty="0" smtClean="0"/>
                        <a:t>Identifies the destination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C</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r>
                        <a:rPr lang="en-CA" sz="1600" dirty="0" smtClean="0"/>
                        <a:t>Identifies the administrative distance (trustworthiness) of the route source.</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D</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CA" sz="1600" dirty="0" smtClean="0"/>
                        <a:t>Identifies the metric to reach the remote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E</a:t>
                      </a:r>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CA" sz="1600" dirty="0" smtClean="0"/>
                        <a:t>Identifies the next hop IP address to reach</a:t>
                      </a:r>
                      <a:r>
                        <a:rPr lang="en-CA" sz="1600" baseline="0" dirty="0" smtClean="0"/>
                        <a:t> the remote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F</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CA" sz="1600" dirty="0" smtClean="0"/>
                        <a:t>Identifies the amount of elapsed</a:t>
                      </a:r>
                      <a:r>
                        <a:rPr lang="en-CA" sz="1600" baseline="0" dirty="0" smtClean="0"/>
                        <a:t> </a:t>
                      </a:r>
                      <a:r>
                        <a:rPr lang="en-CA" sz="1600" dirty="0" smtClean="0"/>
                        <a:t>time since the network was discovered.</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G</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CA" sz="1600" dirty="0" smtClean="0"/>
                        <a:t>Identifies the outgoing interface on</a:t>
                      </a:r>
                      <a:r>
                        <a:rPr lang="en-CA" sz="1600" baseline="0" dirty="0" smtClean="0"/>
                        <a:t> the router to reach the destination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 name="Straight Connector 14"/>
          <p:cNvCxnSpPr>
            <a:stCxn id="64562" idx="3"/>
            <a:endCxn id="64578" idx="1"/>
          </p:cNvCxnSpPr>
          <p:nvPr/>
        </p:nvCxnSpPr>
        <p:spPr bwMode="auto">
          <a:xfrm>
            <a:off x="7283450" y="2919413"/>
            <a:ext cx="409575" cy="95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64559" idx="3"/>
            <a:endCxn id="64576" idx="3"/>
          </p:cNvCxnSpPr>
          <p:nvPr/>
        </p:nvCxnSpPr>
        <p:spPr bwMode="auto">
          <a:xfrm flipV="1">
            <a:off x="7280275" y="2184400"/>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51" name="Freeform 9"/>
          <p:cNvSpPr>
            <a:spLocks/>
          </p:cNvSpPr>
          <p:nvPr/>
        </p:nvSpPr>
        <p:spPr bwMode="auto">
          <a:xfrm>
            <a:off x="3619500" y="2382838"/>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p:cNvCxnSpPr>
            <a:stCxn id="64556" idx="1"/>
            <a:endCxn id="64589" idx="0"/>
          </p:cNvCxnSpPr>
          <p:nvPr/>
        </p:nvCxnSpPr>
        <p:spPr bwMode="auto">
          <a:xfrm flipV="1">
            <a:off x="1630363" y="2443163"/>
            <a:ext cx="1747837" cy="4810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9" name="Straight Connector 18"/>
          <p:cNvCxnSpPr>
            <a:stCxn id="64554" idx="0"/>
            <a:endCxn id="64589" idx="0"/>
          </p:cNvCxnSpPr>
          <p:nvPr/>
        </p:nvCxnSpPr>
        <p:spPr bwMode="auto">
          <a:xfrm>
            <a:off x="1998663" y="2024063"/>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554"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0240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55" name="TextBox 20"/>
          <p:cNvSpPr txBox="1">
            <a:spLocks noChangeArrowheads="1"/>
          </p:cNvSpPr>
          <p:nvPr/>
        </p:nvSpPr>
        <p:spPr bwMode="auto">
          <a:xfrm>
            <a:off x="1427163" y="172720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455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7670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a:stCxn id="64562" idx="1"/>
            <a:endCxn id="64561" idx="0"/>
          </p:cNvCxnSpPr>
          <p:nvPr/>
        </p:nvCxnSpPr>
        <p:spPr bwMode="auto">
          <a:xfrm flipH="1" flipV="1">
            <a:off x="5519738" y="2443163"/>
            <a:ext cx="1028700" cy="4762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Connector 23"/>
          <p:cNvCxnSpPr>
            <a:stCxn id="64559" idx="1"/>
          </p:cNvCxnSpPr>
          <p:nvPr/>
        </p:nvCxnSpPr>
        <p:spPr bwMode="auto">
          <a:xfrm flipH="1">
            <a:off x="5384800" y="2203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55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204628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0"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2268538"/>
            <a:ext cx="69373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1" name="TextBox 26"/>
          <p:cNvSpPr txBox="1">
            <a:spLocks noChangeArrowheads="1"/>
          </p:cNvSpPr>
          <p:nvPr/>
        </p:nvSpPr>
        <p:spPr bwMode="auto">
          <a:xfrm>
            <a:off x="5329238" y="2443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4562"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7622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TextBox 28"/>
          <p:cNvSpPr txBox="1">
            <a:spLocks noChangeArrowheads="1"/>
          </p:cNvSpPr>
          <p:nvPr/>
        </p:nvSpPr>
        <p:spPr bwMode="auto">
          <a:xfrm>
            <a:off x="1335088" y="3065463"/>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4564" name="TextBox 29"/>
          <p:cNvSpPr txBox="1">
            <a:spLocks noChangeArrowheads="1"/>
          </p:cNvSpPr>
          <p:nvPr/>
        </p:nvSpPr>
        <p:spPr bwMode="auto">
          <a:xfrm>
            <a:off x="6424613" y="1752600"/>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4565" name="TextBox 30"/>
          <p:cNvSpPr txBox="1">
            <a:spLocks noChangeArrowheads="1"/>
          </p:cNvSpPr>
          <p:nvPr/>
        </p:nvSpPr>
        <p:spPr bwMode="auto">
          <a:xfrm>
            <a:off x="6434138" y="3049588"/>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4566" name="TextBox 31"/>
          <p:cNvSpPr txBox="1">
            <a:spLocks noChangeArrowheads="1"/>
          </p:cNvSpPr>
          <p:nvPr/>
        </p:nvSpPr>
        <p:spPr bwMode="auto">
          <a:xfrm>
            <a:off x="3690938" y="1982788"/>
            <a:ext cx="1590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4567" name="TextBox 32"/>
          <p:cNvSpPr txBox="1">
            <a:spLocks noChangeArrowheads="1"/>
          </p:cNvSpPr>
          <p:nvPr/>
        </p:nvSpPr>
        <p:spPr bwMode="auto">
          <a:xfrm>
            <a:off x="4754563" y="2312988"/>
            <a:ext cx="4587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34" name="Straight Connector 33"/>
          <p:cNvCxnSpPr>
            <a:stCxn id="64560" idx="0"/>
          </p:cNvCxnSpPr>
          <p:nvPr/>
        </p:nvCxnSpPr>
        <p:spPr bwMode="auto">
          <a:xfrm flipV="1">
            <a:off x="5511800" y="2012950"/>
            <a:ext cx="1588" cy="255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69" name="Rectangle 34"/>
          <p:cNvSpPr>
            <a:spLocks noChangeArrowheads="1"/>
          </p:cNvSpPr>
          <p:nvPr/>
        </p:nvSpPr>
        <p:spPr bwMode="auto">
          <a:xfrm>
            <a:off x="1095375" y="190182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0"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958975"/>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Connector 36"/>
          <p:cNvCxnSpPr>
            <a:stCxn id="64554" idx="1"/>
            <a:endCxn id="64570" idx="3"/>
          </p:cNvCxnSpPr>
          <p:nvPr/>
        </p:nvCxnSpPr>
        <p:spPr bwMode="auto">
          <a:xfrm flipH="1">
            <a:off x="1196975" y="218122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72" name="Rectangle 37"/>
          <p:cNvSpPr>
            <a:spLocks noChangeArrowheads="1"/>
          </p:cNvSpPr>
          <p:nvPr/>
        </p:nvSpPr>
        <p:spPr bwMode="auto">
          <a:xfrm>
            <a:off x="1095375" y="264636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3"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703513"/>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p:cNvCxnSpPr>
            <a:stCxn id="64556" idx="1"/>
            <a:endCxn id="64573" idx="3"/>
          </p:cNvCxnSpPr>
          <p:nvPr/>
        </p:nvCxnSpPr>
        <p:spPr bwMode="auto">
          <a:xfrm flipH="1">
            <a:off x="1196975" y="292417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75" name="Rectangle 40"/>
          <p:cNvSpPr>
            <a:spLocks noChangeArrowheads="1"/>
          </p:cNvSpPr>
          <p:nvPr/>
        </p:nvSpPr>
        <p:spPr bwMode="auto">
          <a:xfrm>
            <a:off x="7394575" y="19097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6"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962150"/>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77" name="Rectangle 42"/>
          <p:cNvSpPr>
            <a:spLocks noChangeArrowheads="1"/>
          </p:cNvSpPr>
          <p:nvPr/>
        </p:nvSpPr>
        <p:spPr bwMode="auto">
          <a:xfrm>
            <a:off x="7408863" y="2649538"/>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8"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70668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9" name="Picture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3950" y="1298575"/>
            <a:ext cx="115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0" name="TextBox 45"/>
          <p:cNvSpPr txBox="1">
            <a:spLocks noChangeArrowheads="1"/>
          </p:cNvSpPr>
          <p:nvPr/>
        </p:nvSpPr>
        <p:spPr bwMode="auto">
          <a:xfrm>
            <a:off x="5754688" y="2117725"/>
            <a:ext cx="3016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4581" name="TextBox 46"/>
          <p:cNvSpPr txBox="1">
            <a:spLocks noChangeArrowheads="1"/>
          </p:cNvSpPr>
          <p:nvPr/>
        </p:nvSpPr>
        <p:spPr bwMode="auto">
          <a:xfrm>
            <a:off x="5761038" y="2633663"/>
            <a:ext cx="3032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4582" name="Rectangle 47"/>
          <p:cNvSpPr>
            <a:spLocks noChangeArrowheads="1"/>
          </p:cNvSpPr>
          <p:nvPr/>
        </p:nvSpPr>
        <p:spPr bwMode="auto">
          <a:xfrm>
            <a:off x="5184775" y="1757363"/>
            <a:ext cx="8493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4583"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1447800"/>
            <a:ext cx="3571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4" name="TextBox 49"/>
          <p:cNvSpPr txBox="1">
            <a:spLocks noChangeArrowheads="1"/>
          </p:cNvSpPr>
          <p:nvPr/>
        </p:nvSpPr>
        <p:spPr bwMode="auto">
          <a:xfrm>
            <a:off x="2627313" y="2576513"/>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4585" name="TextBox 50"/>
          <p:cNvSpPr txBox="1">
            <a:spLocks noChangeArrowheads="1"/>
          </p:cNvSpPr>
          <p:nvPr/>
        </p:nvSpPr>
        <p:spPr bwMode="auto">
          <a:xfrm>
            <a:off x="3665538" y="2346325"/>
            <a:ext cx="5921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4586" name="TextBox 51"/>
          <p:cNvSpPr txBox="1">
            <a:spLocks noChangeArrowheads="1"/>
          </p:cNvSpPr>
          <p:nvPr/>
        </p:nvSpPr>
        <p:spPr bwMode="auto">
          <a:xfrm>
            <a:off x="2640013" y="1912938"/>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53" name="Oval 52"/>
          <p:cNvSpPr/>
          <p:nvPr/>
        </p:nvSpPr>
        <p:spPr>
          <a:xfrm>
            <a:off x="2932113" y="2184400"/>
            <a:ext cx="830262" cy="577850"/>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4588"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2268538"/>
            <a:ext cx="6937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9" name="TextBox 54"/>
          <p:cNvSpPr txBox="1">
            <a:spLocks noChangeArrowheads="1"/>
          </p:cNvSpPr>
          <p:nvPr/>
        </p:nvSpPr>
        <p:spPr bwMode="auto">
          <a:xfrm>
            <a:off x="3187700" y="2443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4590" name="Rectangle 55"/>
          <p:cNvSpPr>
            <a:spLocks noChangeArrowheads="1"/>
          </p:cNvSpPr>
          <p:nvPr/>
        </p:nvSpPr>
        <p:spPr bwMode="auto">
          <a:xfrm>
            <a:off x="323850" y="200025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4591" name="Rectangle 56"/>
          <p:cNvSpPr>
            <a:spLocks noChangeArrowheads="1"/>
          </p:cNvSpPr>
          <p:nvPr/>
        </p:nvSpPr>
        <p:spPr bwMode="auto">
          <a:xfrm>
            <a:off x="323850" y="2746375"/>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Next-Hop Address</a:t>
            </a:r>
          </a:p>
        </p:txBody>
      </p:sp>
      <p:cxnSp>
        <p:nvCxnSpPr>
          <p:cNvPr id="4" name="Straight Connector 3"/>
          <p:cNvCxnSpPr/>
          <p:nvPr/>
        </p:nvCxnSpPr>
        <p:spPr bwMode="auto">
          <a:xfrm flipH="1">
            <a:off x="5384800" y="168433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684213" y="4657725"/>
            <a:ext cx="1684337" cy="3952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cxnSp>
        <p:nvCxnSpPr>
          <p:cNvPr id="8" name="Straight Connector 7"/>
          <p:cNvCxnSpPr>
            <a:stCxn id="66577" idx="3"/>
            <a:endCxn id="66593" idx="1"/>
          </p:cNvCxnSpPr>
          <p:nvPr/>
        </p:nvCxnSpPr>
        <p:spPr bwMode="auto">
          <a:xfrm>
            <a:off x="7283450" y="239871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66574" idx="3"/>
            <a:endCxn id="66591" idx="3"/>
          </p:cNvCxnSpPr>
          <p:nvPr/>
        </p:nvCxnSpPr>
        <p:spPr bwMode="auto">
          <a:xfrm flipV="1">
            <a:off x="7280275" y="166528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66" name="Freeform 9"/>
          <p:cNvSpPr>
            <a:spLocks/>
          </p:cNvSpPr>
          <p:nvPr/>
        </p:nvSpPr>
        <p:spPr bwMode="auto">
          <a:xfrm>
            <a:off x="3619500" y="186372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 name="Straight Connector 10"/>
          <p:cNvCxnSpPr>
            <a:stCxn id="66571" idx="1"/>
            <a:endCxn id="66604" idx="0"/>
          </p:cNvCxnSpPr>
          <p:nvPr/>
        </p:nvCxnSpPr>
        <p:spPr bwMode="auto">
          <a:xfrm flipV="1">
            <a:off x="1630363" y="1924050"/>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 name="Straight Connector 11"/>
          <p:cNvCxnSpPr>
            <a:stCxn id="66569" idx="0"/>
            <a:endCxn id="66604" idx="0"/>
          </p:cNvCxnSpPr>
          <p:nvPr/>
        </p:nvCxnSpPr>
        <p:spPr bwMode="auto">
          <a:xfrm>
            <a:off x="1998663" y="150495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656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5049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TextBox 13"/>
          <p:cNvSpPr txBox="1">
            <a:spLocks noChangeArrowheads="1"/>
          </p:cNvSpPr>
          <p:nvPr/>
        </p:nvSpPr>
        <p:spPr bwMode="auto">
          <a:xfrm>
            <a:off x="1427163" y="120808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657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2463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a:stCxn id="66577" idx="1"/>
            <a:endCxn id="66576" idx="0"/>
          </p:cNvCxnSpPr>
          <p:nvPr/>
        </p:nvCxnSpPr>
        <p:spPr bwMode="auto">
          <a:xfrm flipH="1" flipV="1">
            <a:off x="5519738" y="192405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 name="Straight Connector 16"/>
          <p:cNvCxnSpPr>
            <a:stCxn id="66574" idx="1"/>
          </p:cNvCxnSpPr>
          <p:nvPr/>
        </p:nvCxnSpPr>
        <p:spPr bwMode="auto">
          <a:xfrm flipH="1">
            <a:off x="5384800" y="168433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6574"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52717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5"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749425"/>
            <a:ext cx="69373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6" name="TextBox 19"/>
          <p:cNvSpPr txBox="1">
            <a:spLocks noChangeArrowheads="1"/>
          </p:cNvSpPr>
          <p:nvPr/>
        </p:nvSpPr>
        <p:spPr bwMode="auto">
          <a:xfrm>
            <a:off x="5329238" y="192405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6577"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2415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8" name="TextBox 21"/>
          <p:cNvSpPr txBox="1">
            <a:spLocks noChangeArrowheads="1"/>
          </p:cNvSpPr>
          <p:nvPr/>
        </p:nvSpPr>
        <p:spPr bwMode="auto">
          <a:xfrm>
            <a:off x="1335088" y="254476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6579" name="TextBox 22"/>
          <p:cNvSpPr txBox="1">
            <a:spLocks noChangeArrowheads="1"/>
          </p:cNvSpPr>
          <p:nvPr/>
        </p:nvSpPr>
        <p:spPr bwMode="auto">
          <a:xfrm>
            <a:off x="6424613" y="1231900"/>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6580" name="TextBox 23"/>
          <p:cNvSpPr txBox="1">
            <a:spLocks noChangeArrowheads="1"/>
          </p:cNvSpPr>
          <p:nvPr/>
        </p:nvSpPr>
        <p:spPr bwMode="auto">
          <a:xfrm>
            <a:off x="6434138" y="2530475"/>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6581" name="TextBox 24"/>
          <p:cNvSpPr txBox="1">
            <a:spLocks noChangeArrowheads="1"/>
          </p:cNvSpPr>
          <p:nvPr/>
        </p:nvSpPr>
        <p:spPr bwMode="auto">
          <a:xfrm>
            <a:off x="3690938" y="1463675"/>
            <a:ext cx="1590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6582" name="TextBox 25"/>
          <p:cNvSpPr txBox="1">
            <a:spLocks noChangeArrowheads="1"/>
          </p:cNvSpPr>
          <p:nvPr/>
        </p:nvSpPr>
        <p:spPr bwMode="auto">
          <a:xfrm>
            <a:off x="4754563" y="1792288"/>
            <a:ext cx="4587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27" name="Straight Connector 26"/>
          <p:cNvCxnSpPr>
            <a:stCxn id="66575" idx="0"/>
          </p:cNvCxnSpPr>
          <p:nvPr/>
        </p:nvCxnSpPr>
        <p:spPr bwMode="auto">
          <a:xfrm flipV="1">
            <a:off x="5511800" y="1493838"/>
            <a:ext cx="1588" cy="255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84" name="Rectangle 27"/>
          <p:cNvSpPr>
            <a:spLocks noChangeArrowheads="1"/>
          </p:cNvSpPr>
          <p:nvPr/>
        </p:nvSpPr>
        <p:spPr bwMode="auto">
          <a:xfrm>
            <a:off x="1095375" y="138271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85"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438275"/>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p:cNvCxnSpPr>
            <a:stCxn id="66569" idx="1"/>
            <a:endCxn id="66585" idx="3"/>
          </p:cNvCxnSpPr>
          <p:nvPr/>
        </p:nvCxnSpPr>
        <p:spPr bwMode="auto">
          <a:xfrm flipH="1">
            <a:off x="1196975" y="1662113"/>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87" name="Rectangle 30"/>
          <p:cNvSpPr>
            <a:spLocks noChangeArrowheads="1"/>
          </p:cNvSpPr>
          <p:nvPr/>
        </p:nvSpPr>
        <p:spPr bwMode="auto">
          <a:xfrm>
            <a:off x="1095375" y="21256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88"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18281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Connector 32"/>
          <p:cNvCxnSpPr>
            <a:stCxn id="66571" idx="1"/>
            <a:endCxn id="66588" idx="3"/>
          </p:cNvCxnSpPr>
          <p:nvPr/>
        </p:nvCxnSpPr>
        <p:spPr bwMode="auto">
          <a:xfrm flipH="1">
            <a:off x="1196975" y="2403475"/>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90" name="Rectangle 33"/>
          <p:cNvSpPr>
            <a:spLocks noChangeArrowheads="1"/>
          </p:cNvSpPr>
          <p:nvPr/>
        </p:nvSpPr>
        <p:spPr bwMode="auto">
          <a:xfrm>
            <a:off x="7394575" y="139065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91"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441450"/>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2" name="Rectangle 35"/>
          <p:cNvSpPr>
            <a:spLocks noChangeArrowheads="1"/>
          </p:cNvSpPr>
          <p:nvPr/>
        </p:nvSpPr>
        <p:spPr bwMode="auto">
          <a:xfrm>
            <a:off x="7408863" y="2128838"/>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93"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185988"/>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4" name="Picture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3950" y="779463"/>
            <a:ext cx="115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5" name="TextBox 38"/>
          <p:cNvSpPr txBox="1">
            <a:spLocks noChangeArrowheads="1"/>
          </p:cNvSpPr>
          <p:nvPr/>
        </p:nvSpPr>
        <p:spPr bwMode="auto">
          <a:xfrm>
            <a:off x="5754688" y="1598613"/>
            <a:ext cx="301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6596" name="TextBox 39"/>
          <p:cNvSpPr txBox="1">
            <a:spLocks noChangeArrowheads="1"/>
          </p:cNvSpPr>
          <p:nvPr/>
        </p:nvSpPr>
        <p:spPr bwMode="auto">
          <a:xfrm>
            <a:off x="5761038" y="2112963"/>
            <a:ext cx="3032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6597" name="Rectangle 40"/>
          <p:cNvSpPr>
            <a:spLocks noChangeArrowheads="1"/>
          </p:cNvSpPr>
          <p:nvPr/>
        </p:nvSpPr>
        <p:spPr bwMode="auto">
          <a:xfrm>
            <a:off x="5184775" y="1236663"/>
            <a:ext cx="8493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6598"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928688"/>
            <a:ext cx="3571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9" name="TextBox 42"/>
          <p:cNvSpPr txBox="1">
            <a:spLocks noChangeArrowheads="1"/>
          </p:cNvSpPr>
          <p:nvPr/>
        </p:nvSpPr>
        <p:spPr bwMode="auto">
          <a:xfrm>
            <a:off x="2627313" y="205740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6600" name="TextBox 43"/>
          <p:cNvSpPr txBox="1">
            <a:spLocks noChangeArrowheads="1"/>
          </p:cNvSpPr>
          <p:nvPr/>
        </p:nvSpPr>
        <p:spPr bwMode="auto">
          <a:xfrm>
            <a:off x="3665538" y="1825625"/>
            <a:ext cx="592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6601" name="TextBox 44"/>
          <p:cNvSpPr txBox="1">
            <a:spLocks noChangeArrowheads="1"/>
          </p:cNvSpPr>
          <p:nvPr/>
        </p:nvSpPr>
        <p:spPr bwMode="auto">
          <a:xfrm>
            <a:off x="2640013" y="1393825"/>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46" name="Oval 45"/>
          <p:cNvSpPr/>
          <p:nvPr/>
        </p:nvSpPr>
        <p:spPr>
          <a:xfrm>
            <a:off x="2932113" y="1665288"/>
            <a:ext cx="830262"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6603"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749425"/>
            <a:ext cx="6937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4" name="TextBox 47"/>
          <p:cNvSpPr txBox="1">
            <a:spLocks noChangeArrowheads="1"/>
          </p:cNvSpPr>
          <p:nvPr/>
        </p:nvSpPr>
        <p:spPr bwMode="auto">
          <a:xfrm>
            <a:off x="3187700" y="192405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6605" name="Rectangle 48"/>
          <p:cNvSpPr>
            <a:spLocks noChangeArrowheads="1"/>
          </p:cNvSpPr>
          <p:nvPr/>
        </p:nvSpPr>
        <p:spPr bwMode="auto">
          <a:xfrm>
            <a:off x="323850" y="1481138"/>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6606" name="Rectangle 49"/>
          <p:cNvSpPr>
            <a:spLocks noChangeArrowheads="1"/>
          </p:cNvSpPr>
          <p:nvPr/>
        </p:nvSpPr>
        <p:spPr bwMode="auto">
          <a:xfrm>
            <a:off x="323850" y="2227263"/>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66607" name="TextBox 6"/>
          <p:cNvSpPr txBox="1">
            <a:spLocks noChangeArrowheads="1"/>
          </p:cNvSpPr>
          <p:nvPr/>
        </p:nvSpPr>
        <p:spPr bwMode="auto">
          <a:xfrm>
            <a:off x="684213" y="2849563"/>
            <a:ext cx="7056437" cy="3713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a:t>
            </a:r>
            <a:r>
              <a:rPr lang="en-CA" sz="1100" b="1">
                <a:latin typeface="Courier New" charset="0"/>
                <a:cs typeface="Courier New" charset="0"/>
              </a:rPr>
              <a:t>show ip route</a:t>
            </a:r>
          </a:p>
          <a:p>
            <a:pPr algn="l"/>
            <a:r>
              <a:rPr lang="en-CA" sz="1100">
                <a:latin typeface="Courier New" charset="0"/>
                <a:cs typeface="Courier New" charset="0"/>
              </a:rPr>
              <a:t>Codes: L - local, C - connected, S - static, R - RIP, M - mobile, B - BGP</a:t>
            </a:r>
          </a:p>
          <a:p>
            <a:pPr algn="l"/>
            <a:r>
              <a:rPr lang="en-CA" sz="1100">
                <a:latin typeface="Courier New" charset="0"/>
                <a:cs typeface="Courier New" charset="0"/>
              </a:rPr>
              <a:t>       D - EIGRP, EX - EIGRP external, O - OSPF, IA - OSPF inter area</a:t>
            </a:r>
          </a:p>
          <a:p>
            <a:pPr algn="l"/>
            <a:r>
              <a:rPr lang="en-CA" sz="1100">
                <a:latin typeface="Courier New" charset="0"/>
                <a:cs typeface="Courier New" charset="0"/>
              </a:rPr>
              <a:t>       N1 - OSPF NSSA external type 1, N2 - OSPF NSSA external type 2</a:t>
            </a:r>
          </a:p>
          <a:p>
            <a:pPr algn="l"/>
            <a:r>
              <a:rPr lang="en-CA" sz="1100">
                <a:latin typeface="Courier New" charset="0"/>
                <a:cs typeface="Courier New" charset="0"/>
              </a:rPr>
              <a:t>       E1 - OSPF external type 1, E2 - OSPF external type 2, E - EGP</a:t>
            </a:r>
          </a:p>
          <a:p>
            <a:pPr algn="l"/>
            <a:r>
              <a:rPr lang="en-CA" sz="1100">
                <a:latin typeface="Courier New" charset="0"/>
                <a:cs typeface="Courier New" charset="0"/>
              </a:rPr>
              <a:t>       i - IS-IS, L1 - IS-IS level-1, L2 - IS-IS level-2, ia - IS-IS inter area</a:t>
            </a:r>
          </a:p>
          <a:p>
            <a:pPr algn="l"/>
            <a:r>
              <a:rPr lang="en-CA" sz="1100">
                <a:latin typeface="Courier New" charset="0"/>
                <a:cs typeface="Courier New" charset="0"/>
              </a:rPr>
              <a:t>       * - candidate default, U - per-user static route, o - ODR</a:t>
            </a:r>
          </a:p>
          <a:p>
            <a:pPr algn="l"/>
            <a:r>
              <a:rPr lang="en-CA" sz="1100">
                <a:latin typeface="Courier New" charset="0"/>
                <a:cs typeface="Courier New" charset="0"/>
              </a:rPr>
              <a:t>       P - periodic downloaded static route</a:t>
            </a:r>
          </a:p>
          <a:p>
            <a:pPr algn="l"/>
            <a:endParaRPr lang="en-CA" sz="1100">
              <a:latin typeface="Courier New" charset="0"/>
              <a:cs typeface="Courier New" charset="0"/>
            </a:endParaRPr>
          </a:p>
          <a:p>
            <a:pPr algn="l"/>
            <a:r>
              <a:rPr lang="en-CA" sz="1100">
                <a:latin typeface="Courier New" charset="0"/>
                <a:cs typeface="Courier New" charset="0"/>
              </a:rPr>
              <a:t>Gateway of last resort is not set</a:t>
            </a:r>
          </a:p>
          <a:p>
            <a:pPr algn="l"/>
            <a:endParaRPr lang="en-CA" sz="1100">
              <a:latin typeface="Courier New" charset="0"/>
              <a:cs typeface="Courier New" charset="0"/>
            </a:endParaRPr>
          </a:p>
          <a:p>
            <a:pPr algn="l"/>
            <a:r>
              <a:rPr lang="en-CA" sz="1100">
                <a:latin typeface="Courier New" charset="0"/>
                <a:cs typeface="Courier New" charset="0"/>
              </a:rPr>
              <a:t>     10.0.0.0/8 is variably subnetted, 2 subnets, 2 masks</a:t>
            </a:r>
          </a:p>
          <a:p>
            <a:pPr algn="l"/>
            <a:r>
              <a:rPr lang="en-CA" sz="1100">
                <a:latin typeface="Courier New" charset="0"/>
                <a:cs typeface="Courier New" charset="0"/>
              </a:rPr>
              <a:t>D       10.1.1.0/24 [90/2170112] via 209.165.200.226, 00:00:05, Serial0/0/0</a:t>
            </a:r>
          </a:p>
          <a:p>
            <a:pPr algn="l"/>
            <a:r>
              <a:rPr lang="en-CA" sz="1100">
                <a:latin typeface="Courier New" charset="0"/>
                <a:cs typeface="Courier New" charset="0"/>
              </a:rPr>
              <a:t>D       10.1.2.0/24 [90/2170112] via 209.165.200.226, 00:00:05, Serial0/0/0</a:t>
            </a:r>
          </a:p>
          <a:p>
            <a:pPr algn="l"/>
            <a:r>
              <a:rPr lang="en-CA" sz="1100">
                <a:latin typeface="Courier New" charset="0"/>
                <a:cs typeface="Courier New" charset="0"/>
              </a:rPr>
              <a:t>     192.168.10.0/24 is variably subnetted, 2 subnets, 3 masks</a:t>
            </a:r>
          </a:p>
          <a:p>
            <a:pPr algn="l"/>
            <a:r>
              <a:rPr lang="en-CA" sz="1100">
                <a:latin typeface="Courier New" charset="0"/>
                <a:cs typeface="Courier New" charset="0"/>
              </a:rPr>
              <a:t>C       192.168.10.0/24 is directly connected, GigabitEthernet0/0</a:t>
            </a:r>
          </a:p>
          <a:p>
            <a:pPr algn="l"/>
            <a:r>
              <a:rPr lang="en-CA" sz="1100">
                <a:latin typeface="Courier New" charset="0"/>
                <a:cs typeface="Courier New" charset="0"/>
              </a:rPr>
              <a:t>L       192.168.10.1/32 is directly connected, GigabitEthernet0/0</a:t>
            </a:r>
          </a:p>
          <a:p>
            <a:pPr algn="l"/>
            <a:r>
              <a:rPr lang="en-CA" sz="1100">
                <a:latin typeface="Courier New" charset="0"/>
                <a:cs typeface="Courier New" charset="0"/>
              </a:rPr>
              <a:t>     192.168.11.0/24 is variably subnetted, 2 subnets, 3 masks</a:t>
            </a:r>
          </a:p>
          <a:p>
            <a:pPr algn="l"/>
            <a:r>
              <a:rPr lang="en-CA" sz="1100">
                <a:latin typeface="Courier New" charset="0"/>
                <a:cs typeface="Courier New" charset="0"/>
              </a:rPr>
              <a:t>C       192.168.11.0/24 is directly connected, GigabitEthernet0/1</a:t>
            </a:r>
          </a:p>
          <a:p>
            <a:pPr algn="l"/>
            <a:r>
              <a:rPr lang="en-CA" sz="1100">
                <a:latin typeface="Courier New" charset="0"/>
                <a:cs typeface="Courier New" charset="0"/>
              </a:rPr>
              <a:t>L       192.168.11.1/32 is directly connected, GigabitEthernet0/1</a:t>
            </a:r>
          </a:p>
          <a:p>
            <a:pPr algn="l"/>
            <a:r>
              <a:rPr lang="en-CA" sz="1100">
                <a:latin typeface="Courier New" charset="0"/>
                <a:cs typeface="Courier New" charset="0"/>
              </a:rPr>
              <a:t>     209.165.200.0/24 is variably subnetted, 2 subnets, 3 masks</a:t>
            </a:r>
          </a:p>
          <a:p>
            <a:pPr algn="l"/>
            <a:r>
              <a:rPr lang="en-CA" sz="1100">
                <a:latin typeface="Courier New" charset="0"/>
                <a:cs typeface="Courier New" charset="0"/>
              </a:rPr>
              <a:t>C       209.165.200.224/30 is directly connected, Serial0/0/0</a:t>
            </a:r>
          </a:p>
          <a:p>
            <a:pPr algn="l"/>
            <a:r>
              <a:rPr lang="en-CA" sz="1100">
                <a:latin typeface="Courier New" charset="0"/>
                <a:cs typeface="Courier New" charset="0"/>
              </a:rPr>
              <a:t>L       209.165.200.225/32 is directly connected, Serial0/0/0</a:t>
            </a:r>
          </a:p>
          <a:p>
            <a:pPr algn="l"/>
            <a:r>
              <a:rPr lang="en-CA" sz="1100">
                <a:latin typeface="Courier New" charset="0"/>
                <a:cs typeface="Courier New" charset="0"/>
              </a:rPr>
              <a:t>R1#</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sz="1800">
                <a:latin typeface="Arial" charset="0"/>
              </a:rPr>
              <a:t>Routers</a:t>
            </a:r>
            <a:r>
              <a:rPr lang="en-US">
                <a:latin typeface="Arial" charset="0"/>
              </a:rPr>
              <a:t/>
            </a:r>
            <a:br>
              <a:rPr lang="en-US">
                <a:latin typeface="Arial" charset="0"/>
              </a:rPr>
            </a:br>
            <a:r>
              <a:rPr lang="en-US">
                <a:latin typeface="Arial" charset="0"/>
              </a:rPr>
              <a:t>Anatomy of a Router</a:t>
            </a:r>
          </a:p>
        </p:txBody>
      </p:sp>
      <p:pic>
        <p:nvPicPr>
          <p:cNvPr id="68610" name="Content Placeholder 1" descr="cisco831-inside1-big.jpg"/>
          <p:cNvPicPr>
            <a:picLocks noGrp="1" noChangeAspect="1"/>
          </p:cNvPicPr>
          <p:nvPr>
            <p:ph idx="1"/>
          </p:nvPr>
        </p:nvPicPr>
        <p:blipFill>
          <a:blip r:embed="rId3">
            <a:extLst>
              <a:ext uri="{28A0092B-C50C-407E-A947-70E740481C1C}">
                <a14:useLocalDpi xmlns:a14="http://schemas.microsoft.com/office/drawing/2010/main" val="0"/>
              </a:ext>
            </a:extLst>
          </a:blip>
          <a:srcRect l="-14397" r="-14397"/>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A Router is a Computer</a:t>
            </a:r>
          </a:p>
        </p:txBody>
      </p:sp>
      <p:pic>
        <p:nvPicPr>
          <p:cNvPr id="706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201863"/>
            <a:ext cx="7489825"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Router CPU and OS</a:t>
            </a: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1414463"/>
            <a:ext cx="6200775"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1800">
                <a:latin typeface="Arial" charset="0"/>
              </a:rPr>
              <a:t>Anatomy of a Router</a:t>
            </a:r>
            <a:br>
              <a:rPr lang="en-US" sz="1800">
                <a:latin typeface="Arial" charset="0"/>
              </a:rPr>
            </a:br>
            <a:r>
              <a:rPr lang="en-US">
                <a:latin typeface="Arial" charset="0"/>
              </a:rPr>
              <a:t>Router Memory</a:t>
            </a:r>
          </a:p>
        </p:txBody>
      </p:sp>
      <p:graphicFrame>
        <p:nvGraphicFramePr>
          <p:cNvPr id="4" name="Table 3"/>
          <p:cNvGraphicFramePr>
            <a:graphicFrameLocks noGrp="1"/>
          </p:cNvGraphicFramePr>
          <p:nvPr/>
        </p:nvGraphicFramePr>
        <p:xfrm>
          <a:off x="1911350" y="2009775"/>
          <a:ext cx="5616576" cy="3144839"/>
        </p:xfrm>
        <a:graphic>
          <a:graphicData uri="http://schemas.openxmlformats.org/drawingml/2006/table">
            <a:tbl>
              <a:tblPr firstRow="1" bandRow="1">
                <a:tableStyleId>{5C22544A-7EE6-4342-B048-85BDC9FD1C3A}</a:tableStyleId>
              </a:tblPr>
              <a:tblGrid>
                <a:gridCol w="1034633"/>
                <a:gridCol w="1773655"/>
                <a:gridCol w="2808288"/>
              </a:tblGrid>
              <a:tr h="579179">
                <a:tc>
                  <a:txBody>
                    <a:bodyPr/>
                    <a:lstStyle/>
                    <a:p>
                      <a:pPr algn="ctr"/>
                      <a:r>
                        <a:rPr lang="en-CA" sz="1600" baseline="0" dirty="0" smtClean="0"/>
                        <a:t>M</a:t>
                      </a:r>
                      <a:r>
                        <a:rPr lang="en-CA" sz="1600" dirty="0" smtClean="0"/>
                        <a:t>emory </a:t>
                      </a:r>
                      <a:endParaRPr lang="en-CA" sz="1600" dirty="0"/>
                    </a:p>
                  </a:txBody>
                  <a:tcPr marL="91439" marR="91439" marT="45725" marB="45725" anchor="ctr"/>
                </a:tc>
                <a:tc>
                  <a:txBody>
                    <a:bodyPr/>
                    <a:lstStyle/>
                    <a:p>
                      <a:pPr algn="ctr"/>
                      <a:r>
                        <a:rPr lang="en-CA" sz="1600" dirty="0" smtClean="0"/>
                        <a:t>Volatile</a:t>
                      </a:r>
                      <a:r>
                        <a:rPr lang="en-CA" sz="1600" baseline="0" dirty="0" smtClean="0"/>
                        <a:t> / </a:t>
                      </a:r>
                    </a:p>
                    <a:p>
                      <a:pPr algn="ctr"/>
                      <a:r>
                        <a:rPr lang="en-CA" sz="1600" baseline="0" dirty="0" smtClean="0"/>
                        <a:t>Non-Volatile</a:t>
                      </a:r>
                      <a:endParaRPr lang="en-CA" sz="1600" dirty="0"/>
                    </a:p>
                  </a:txBody>
                  <a:tcPr marL="91439" marR="91439" marT="45725" marB="45725" anchor="ctr"/>
                </a:tc>
                <a:tc>
                  <a:txBody>
                    <a:bodyPr/>
                    <a:lstStyle/>
                    <a:p>
                      <a:pPr algn="ctr"/>
                      <a:r>
                        <a:rPr lang="en-CA" sz="1600" dirty="0" smtClean="0"/>
                        <a:t>Stores</a:t>
                      </a:r>
                      <a:endParaRPr lang="en-CA" sz="1600" dirty="0"/>
                    </a:p>
                  </a:txBody>
                  <a:tcPr marL="91439" marR="91439" marT="45725" marB="45725" anchor="ctr"/>
                </a:tc>
              </a:tr>
              <a:tr h="944976">
                <a:tc>
                  <a:txBody>
                    <a:bodyPr/>
                    <a:lstStyle/>
                    <a:p>
                      <a:pPr algn="ctr"/>
                      <a:r>
                        <a:rPr lang="en-CA" sz="1400" b="1" dirty="0" smtClean="0"/>
                        <a:t>RAM</a:t>
                      </a:r>
                      <a:endParaRPr lang="en-CA" sz="1400" b="1" dirty="0"/>
                    </a:p>
                  </a:txBody>
                  <a:tcPr marL="91439" marR="91439" marT="45725" marB="45725" anchor="ctr"/>
                </a:tc>
                <a:tc>
                  <a:txBody>
                    <a:bodyPr/>
                    <a:lstStyle/>
                    <a:p>
                      <a:pPr algn="ctr"/>
                      <a:r>
                        <a:rPr lang="en-CA" sz="1400" dirty="0" smtClean="0"/>
                        <a:t>Volatile</a:t>
                      </a:r>
                      <a:endParaRPr lang="en-CA" sz="1400" dirty="0"/>
                    </a:p>
                  </a:txBody>
                  <a:tcPr marL="91439" marR="91439" marT="45725" marB="45725" anchor="ctr"/>
                </a:tc>
                <a:tc>
                  <a:txBody>
                    <a:bodyPr/>
                    <a:lstStyle/>
                    <a:p>
                      <a:pPr marL="285750" indent="-285750">
                        <a:buFont typeface="Arial" pitchFamily="34" charset="0"/>
                        <a:buChar char="•"/>
                      </a:pPr>
                      <a:r>
                        <a:rPr lang="en-CA" sz="1400" dirty="0" smtClean="0"/>
                        <a:t>Running IOS</a:t>
                      </a:r>
                    </a:p>
                    <a:p>
                      <a:pPr marL="285750" indent="-285750">
                        <a:buFont typeface="Arial" pitchFamily="34" charset="0"/>
                        <a:buChar char="•"/>
                      </a:pPr>
                      <a:r>
                        <a:rPr lang="en-CA" sz="1400" dirty="0" smtClean="0"/>
                        <a:t>Running configuration file</a:t>
                      </a:r>
                    </a:p>
                    <a:p>
                      <a:pPr marL="285750" indent="-285750">
                        <a:buFont typeface="Arial" pitchFamily="34" charset="0"/>
                        <a:buChar char="•"/>
                      </a:pPr>
                      <a:r>
                        <a:rPr lang="en-CA" sz="1400" dirty="0" smtClean="0"/>
                        <a:t>IP routing and ARP tables</a:t>
                      </a:r>
                    </a:p>
                    <a:p>
                      <a:pPr marL="285750" indent="-285750">
                        <a:buFont typeface="Arial" pitchFamily="34" charset="0"/>
                        <a:buChar char="•"/>
                      </a:pPr>
                      <a:r>
                        <a:rPr lang="en-CA" sz="1400" dirty="0" smtClean="0"/>
                        <a:t>Packet buffer</a:t>
                      </a:r>
                      <a:endParaRPr lang="en-CA" sz="1400" dirty="0"/>
                    </a:p>
                  </a:txBody>
                  <a:tcPr marL="91439" marR="91439" marT="45725" marB="45725" anchor="ctr"/>
                </a:tc>
              </a:tr>
              <a:tr h="731594">
                <a:tc>
                  <a:txBody>
                    <a:bodyPr/>
                    <a:lstStyle/>
                    <a:p>
                      <a:pPr algn="ctr"/>
                      <a:r>
                        <a:rPr lang="en-CA" sz="1400" b="1" dirty="0" smtClean="0"/>
                        <a:t>ROM</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Bootup instructions</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Basic diagnostic software</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Limited IOS</a:t>
                      </a:r>
                      <a:endParaRPr lang="en-CA" sz="1400" kern="1200" dirty="0">
                        <a:solidFill>
                          <a:schemeClr val="dk1"/>
                        </a:solidFill>
                        <a:latin typeface="+mn-lt"/>
                        <a:ea typeface="+mn-ea"/>
                        <a:cs typeface="+mn-cs"/>
                      </a:endParaRPr>
                    </a:p>
                  </a:txBody>
                  <a:tcPr marL="91439" marR="91439" marT="45725" marB="45725" anchor="ctr"/>
                </a:tc>
              </a:tr>
              <a:tr h="370878">
                <a:tc>
                  <a:txBody>
                    <a:bodyPr/>
                    <a:lstStyle/>
                    <a:p>
                      <a:pPr algn="ctr"/>
                      <a:r>
                        <a:rPr lang="en-CA" sz="1400" b="1" dirty="0" smtClean="0"/>
                        <a:t>NVRAM</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Startup configuration file</a:t>
                      </a:r>
                      <a:endParaRPr lang="en-CA" sz="1400" kern="1200" dirty="0">
                        <a:solidFill>
                          <a:schemeClr val="dk1"/>
                        </a:solidFill>
                        <a:latin typeface="+mn-lt"/>
                        <a:ea typeface="+mn-ea"/>
                        <a:cs typeface="+mn-cs"/>
                      </a:endParaRPr>
                    </a:p>
                  </a:txBody>
                  <a:tcPr marL="91439" marR="91439" marT="45725" marB="45725" anchor="ctr"/>
                </a:tc>
              </a:tr>
              <a:tr h="518212">
                <a:tc>
                  <a:txBody>
                    <a:bodyPr/>
                    <a:lstStyle/>
                    <a:p>
                      <a:pPr algn="ctr"/>
                      <a:r>
                        <a:rPr lang="en-CA" sz="1400" b="1" dirty="0" smtClean="0"/>
                        <a:t>Flash</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IOS</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Other system files</a:t>
                      </a:r>
                      <a:endParaRPr lang="en-CA" sz="1400" kern="1200" dirty="0">
                        <a:solidFill>
                          <a:schemeClr val="dk1"/>
                        </a:solidFill>
                        <a:latin typeface="+mn-lt"/>
                        <a:ea typeface="+mn-ea"/>
                        <a:cs typeface="+mn-cs"/>
                      </a:endParaRPr>
                    </a:p>
                  </a:txBody>
                  <a:tcPr marL="91439" marR="91439" marT="45725" marB="45725" anchor="ctr"/>
                </a:tc>
              </a:tr>
            </a:tbl>
          </a:graphicData>
        </a:graphic>
      </p:graphicFrame>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Inside a Router</a:t>
            </a:r>
          </a:p>
        </p:txBody>
      </p:sp>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606550"/>
            <a:ext cx="63246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Router Backplane</a:t>
            </a:r>
          </a:p>
        </p:txBody>
      </p:sp>
      <p:pic>
        <p:nvPicPr>
          <p:cNvPr id="7885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 y="2863850"/>
            <a:ext cx="7969250"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1100138" y="3917950"/>
            <a:ext cx="3616325" cy="52070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2" name="TextBox 23"/>
          <p:cNvSpPr txBox="1">
            <a:spLocks noChangeArrowheads="1"/>
          </p:cNvSpPr>
          <p:nvPr/>
        </p:nvSpPr>
        <p:spPr bwMode="auto">
          <a:xfrm>
            <a:off x="1979613" y="5772150"/>
            <a:ext cx="2216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Two 4 GB flash card slots</a:t>
            </a:r>
          </a:p>
        </p:txBody>
      </p:sp>
      <p:sp>
        <p:nvSpPr>
          <p:cNvPr id="78853" name="TextBox 24"/>
          <p:cNvSpPr txBox="1">
            <a:spLocks noChangeArrowheads="1"/>
          </p:cNvSpPr>
          <p:nvPr/>
        </p:nvSpPr>
        <p:spPr bwMode="auto">
          <a:xfrm>
            <a:off x="1692275" y="1941513"/>
            <a:ext cx="2517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Double-wide eHWIC slots</a:t>
            </a:r>
          </a:p>
        </p:txBody>
      </p:sp>
      <p:cxnSp>
        <p:nvCxnSpPr>
          <p:cNvPr id="26" name="Straight Arrow Connector 25"/>
          <p:cNvCxnSpPr>
            <a:stCxn id="78853" idx="2"/>
            <a:endCxn id="23" idx="0"/>
          </p:cNvCxnSpPr>
          <p:nvPr/>
        </p:nvCxnSpPr>
        <p:spPr>
          <a:xfrm flipH="1">
            <a:off x="2908300" y="2279650"/>
            <a:ext cx="42863" cy="163830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859338" y="3910013"/>
            <a:ext cx="1714500" cy="57308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6" name="TextBox 27"/>
          <p:cNvSpPr txBox="1">
            <a:spLocks noChangeArrowheads="1"/>
          </p:cNvSpPr>
          <p:nvPr/>
        </p:nvSpPr>
        <p:spPr bwMode="auto">
          <a:xfrm>
            <a:off x="5191125" y="1938338"/>
            <a:ext cx="1039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eHWIC 0</a:t>
            </a:r>
          </a:p>
        </p:txBody>
      </p:sp>
      <p:cxnSp>
        <p:nvCxnSpPr>
          <p:cNvPr id="29" name="Straight Arrow Connector 28"/>
          <p:cNvCxnSpPr>
            <a:stCxn id="78856" idx="2"/>
            <a:endCxn id="27" idx="0"/>
          </p:cNvCxnSpPr>
          <p:nvPr/>
        </p:nvCxnSpPr>
        <p:spPr>
          <a:xfrm>
            <a:off x="5711825" y="2276475"/>
            <a:ext cx="4763" cy="163353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51625" y="3956050"/>
            <a:ext cx="447675" cy="3794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9" name="TextBox 30"/>
          <p:cNvSpPr txBox="1">
            <a:spLocks noChangeArrowheads="1"/>
          </p:cNvSpPr>
          <p:nvPr/>
        </p:nvSpPr>
        <p:spPr bwMode="auto">
          <a:xfrm>
            <a:off x="6532563" y="1938338"/>
            <a:ext cx="6619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AUX </a:t>
            </a:r>
          </a:p>
          <a:p>
            <a:r>
              <a:rPr lang="en-CA" sz="1600"/>
              <a:t>port</a:t>
            </a:r>
          </a:p>
        </p:txBody>
      </p:sp>
      <p:cxnSp>
        <p:nvCxnSpPr>
          <p:cNvPr id="32" name="Straight Arrow Connector 31"/>
          <p:cNvCxnSpPr>
            <a:stCxn id="78859" idx="2"/>
            <a:endCxn id="30" idx="0"/>
          </p:cNvCxnSpPr>
          <p:nvPr/>
        </p:nvCxnSpPr>
        <p:spPr>
          <a:xfrm>
            <a:off x="6862763" y="2522538"/>
            <a:ext cx="12700" cy="143351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740650" y="3956050"/>
            <a:ext cx="425450"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62" name="TextBox 33"/>
          <p:cNvSpPr txBox="1">
            <a:spLocks noChangeArrowheads="1"/>
          </p:cNvSpPr>
          <p:nvPr/>
        </p:nvSpPr>
        <p:spPr bwMode="auto">
          <a:xfrm>
            <a:off x="7423150" y="1914525"/>
            <a:ext cx="10747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LAN</a:t>
            </a:r>
          </a:p>
          <a:p>
            <a:r>
              <a:rPr lang="en-CA" sz="1600"/>
              <a:t>interfaces</a:t>
            </a:r>
          </a:p>
        </p:txBody>
      </p:sp>
      <p:cxnSp>
        <p:nvCxnSpPr>
          <p:cNvPr id="35" name="Straight Arrow Connector 34"/>
          <p:cNvCxnSpPr>
            <a:stCxn id="78862" idx="2"/>
          </p:cNvCxnSpPr>
          <p:nvPr/>
        </p:nvCxnSpPr>
        <p:spPr>
          <a:xfrm flipH="1">
            <a:off x="7423150" y="2500313"/>
            <a:ext cx="536575" cy="17700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8862" idx="2"/>
            <a:endCxn id="33" idx="0"/>
          </p:cNvCxnSpPr>
          <p:nvPr/>
        </p:nvCxnSpPr>
        <p:spPr>
          <a:xfrm flipH="1">
            <a:off x="7953375" y="2500313"/>
            <a:ext cx="6350" cy="14557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154863" y="4373563"/>
            <a:ext cx="393700" cy="3460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38" name="Rectangle 37"/>
          <p:cNvSpPr/>
          <p:nvPr/>
        </p:nvSpPr>
        <p:spPr>
          <a:xfrm>
            <a:off x="7740650" y="4338638"/>
            <a:ext cx="439738" cy="36353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67" name="TextBox 38"/>
          <p:cNvSpPr txBox="1">
            <a:spLocks noChangeArrowheads="1"/>
          </p:cNvSpPr>
          <p:nvPr/>
        </p:nvSpPr>
        <p:spPr bwMode="auto">
          <a:xfrm>
            <a:off x="7661275" y="5407025"/>
            <a:ext cx="604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USB </a:t>
            </a:r>
          </a:p>
          <a:p>
            <a:r>
              <a:rPr lang="en-CA" sz="1400"/>
              <a:t>Ports</a:t>
            </a:r>
          </a:p>
        </p:txBody>
      </p:sp>
      <p:cxnSp>
        <p:nvCxnSpPr>
          <p:cNvPr id="40" name="Straight Arrow Connector 39"/>
          <p:cNvCxnSpPr>
            <a:stCxn id="78867" idx="0"/>
            <a:endCxn id="38" idx="2"/>
          </p:cNvCxnSpPr>
          <p:nvPr/>
        </p:nvCxnSpPr>
        <p:spPr>
          <a:xfrm flipH="1" flipV="1">
            <a:off x="7961313" y="4702175"/>
            <a:ext cx="3175" cy="70485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935663" y="4486275"/>
            <a:ext cx="549275"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70" name="TextBox 41"/>
          <p:cNvSpPr txBox="1">
            <a:spLocks noChangeArrowheads="1"/>
          </p:cNvSpPr>
          <p:nvPr/>
        </p:nvSpPr>
        <p:spPr bwMode="auto">
          <a:xfrm>
            <a:off x="5588000" y="5772150"/>
            <a:ext cx="1258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a:t>
            </a:r>
          </a:p>
          <a:p>
            <a:r>
              <a:rPr lang="en-CA" sz="1400"/>
              <a:t>USB Type B</a:t>
            </a:r>
          </a:p>
        </p:txBody>
      </p:sp>
      <p:cxnSp>
        <p:nvCxnSpPr>
          <p:cNvPr id="43" name="Straight Arrow Connector 42"/>
          <p:cNvCxnSpPr>
            <a:stCxn id="78870" idx="0"/>
            <a:endCxn id="41" idx="2"/>
          </p:cNvCxnSpPr>
          <p:nvPr/>
        </p:nvCxnSpPr>
        <p:spPr>
          <a:xfrm flipH="1" flipV="1">
            <a:off x="6210300" y="4849813"/>
            <a:ext cx="7938" cy="9223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645275" y="4373563"/>
            <a:ext cx="455613" cy="4349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73" name="TextBox 44"/>
          <p:cNvSpPr txBox="1">
            <a:spLocks noChangeArrowheads="1"/>
          </p:cNvSpPr>
          <p:nvPr/>
        </p:nvSpPr>
        <p:spPr bwMode="auto">
          <a:xfrm>
            <a:off x="6365875" y="5167313"/>
            <a:ext cx="101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RJ45</a:t>
            </a:r>
          </a:p>
        </p:txBody>
      </p:sp>
      <p:cxnSp>
        <p:nvCxnSpPr>
          <p:cNvPr id="46" name="Straight Arrow Connector 45"/>
          <p:cNvCxnSpPr>
            <a:stCxn id="78873" idx="0"/>
            <a:endCxn id="44" idx="2"/>
          </p:cNvCxnSpPr>
          <p:nvPr/>
        </p:nvCxnSpPr>
        <p:spPr>
          <a:xfrm flipV="1">
            <a:off x="6873875" y="4808538"/>
            <a:ext cx="0" cy="35877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252538" y="4483100"/>
            <a:ext cx="1590675" cy="2905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48" name="Rectangle 47"/>
          <p:cNvSpPr/>
          <p:nvPr/>
        </p:nvSpPr>
        <p:spPr>
          <a:xfrm>
            <a:off x="3059113" y="4486275"/>
            <a:ext cx="1590675" cy="2905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cxnSp>
        <p:nvCxnSpPr>
          <p:cNvPr id="49" name="Straight Arrow Connector 48"/>
          <p:cNvCxnSpPr>
            <a:stCxn id="78852" idx="0"/>
            <a:endCxn id="48" idx="2"/>
          </p:cNvCxnSpPr>
          <p:nvPr/>
        </p:nvCxnSpPr>
        <p:spPr>
          <a:xfrm flipV="1">
            <a:off x="3087688" y="4776788"/>
            <a:ext cx="766762" cy="9953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8852" idx="0"/>
            <a:endCxn id="47" idx="2"/>
          </p:cNvCxnSpPr>
          <p:nvPr/>
        </p:nvCxnSpPr>
        <p:spPr>
          <a:xfrm flipH="1" flipV="1">
            <a:off x="2047875" y="4773613"/>
            <a:ext cx="1039813" cy="9985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Connecting to a Router</a:t>
            </a: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2943225"/>
            <a:ext cx="7899400"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4716463" y="4032250"/>
            <a:ext cx="1857375" cy="5286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00" name="TextBox 23"/>
          <p:cNvSpPr txBox="1">
            <a:spLocks noChangeArrowheads="1"/>
          </p:cNvSpPr>
          <p:nvPr/>
        </p:nvSpPr>
        <p:spPr bwMode="auto">
          <a:xfrm>
            <a:off x="5151438" y="2014538"/>
            <a:ext cx="9858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WAN </a:t>
            </a:r>
          </a:p>
          <a:p>
            <a:r>
              <a:rPr lang="en-CA" sz="1600"/>
              <a:t>Interface</a:t>
            </a:r>
          </a:p>
        </p:txBody>
      </p:sp>
      <p:cxnSp>
        <p:nvCxnSpPr>
          <p:cNvPr id="25" name="Straight Arrow Connector 24"/>
          <p:cNvCxnSpPr>
            <a:stCxn id="80900" idx="2"/>
            <a:endCxn id="23" idx="0"/>
          </p:cNvCxnSpPr>
          <p:nvPr/>
        </p:nvCxnSpPr>
        <p:spPr>
          <a:xfrm>
            <a:off x="5643563" y="2600325"/>
            <a:ext cx="1587" cy="14319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651625" y="4032250"/>
            <a:ext cx="447675" cy="38100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03" name="TextBox 26"/>
          <p:cNvSpPr txBox="1">
            <a:spLocks noChangeArrowheads="1"/>
          </p:cNvSpPr>
          <p:nvPr/>
        </p:nvSpPr>
        <p:spPr bwMode="auto">
          <a:xfrm>
            <a:off x="6532563" y="2014538"/>
            <a:ext cx="6619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AUX </a:t>
            </a:r>
          </a:p>
          <a:p>
            <a:r>
              <a:rPr lang="en-CA" sz="1600"/>
              <a:t>port</a:t>
            </a:r>
          </a:p>
        </p:txBody>
      </p:sp>
      <p:cxnSp>
        <p:nvCxnSpPr>
          <p:cNvPr id="28" name="Straight Arrow Connector 27"/>
          <p:cNvCxnSpPr>
            <a:stCxn id="80903" idx="2"/>
            <a:endCxn id="26" idx="0"/>
          </p:cNvCxnSpPr>
          <p:nvPr/>
        </p:nvCxnSpPr>
        <p:spPr>
          <a:xfrm>
            <a:off x="6862763" y="2600325"/>
            <a:ext cx="12700" cy="14319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0650" y="4032250"/>
            <a:ext cx="425450"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06" name="TextBox 29"/>
          <p:cNvSpPr txBox="1">
            <a:spLocks noChangeArrowheads="1"/>
          </p:cNvSpPr>
          <p:nvPr/>
        </p:nvSpPr>
        <p:spPr bwMode="auto">
          <a:xfrm>
            <a:off x="7423150" y="1992313"/>
            <a:ext cx="10747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LAN</a:t>
            </a:r>
          </a:p>
          <a:p>
            <a:r>
              <a:rPr lang="en-CA" sz="1600"/>
              <a:t>interfaces</a:t>
            </a:r>
          </a:p>
        </p:txBody>
      </p:sp>
      <p:cxnSp>
        <p:nvCxnSpPr>
          <p:cNvPr id="31" name="Straight Arrow Connector 30"/>
          <p:cNvCxnSpPr>
            <a:stCxn id="80906" idx="2"/>
          </p:cNvCxnSpPr>
          <p:nvPr/>
        </p:nvCxnSpPr>
        <p:spPr>
          <a:xfrm flipH="1">
            <a:off x="7423150" y="2576513"/>
            <a:ext cx="536575" cy="17700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0906" idx="2"/>
            <a:endCxn id="29" idx="0"/>
          </p:cNvCxnSpPr>
          <p:nvPr/>
        </p:nvCxnSpPr>
        <p:spPr>
          <a:xfrm flipH="1">
            <a:off x="7953375" y="2576513"/>
            <a:ext cx="6350" cy="14557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154863" y="4451350"/>
            <a:ext cx="393700" cy="3460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34" name="Rectangle 33"/>
          <p:cNvSpPr/>
          <p:nvPr/>
        </p:nvSpPr>
        <p:spPr>
          <a:xfrm>
            <a:off x="5935663" y="4562475"/>
            <a:ext cx="549275"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11" name="TextBox 34"/>
          <p:cNvSpPr txBox="1">
            <a:spLocks noChangeArrowheads="1"/>
          </p:cNvSpPr>
          <p:nvPr/>
        </p:nvSpPr>
        <p:spPr bwMode="auto">
          <a:xfrm>
            <a:off x="5588000" y="5849938"/>
            <a:ext cx="12588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a:t>
            </a:r>
          </a:p>
          <a:p>
            <a:r>
              <a:rPr lang="en-CA" sz="1400"/>
              <a:t>USB Type B</a:t>
            </a:r>
          </a:p>
        </p:txBody>
      </p:sp>
      <p:cxnSp>
        <p:nvCxnSpPr>
          <p:cNvPr id="36" name="Straight Arrow Connector 35"/>
          <p:cNvCxnSpPr>
            <a:stCxn id="80911" idx="0"/>
            <a:endCxn id="34" idx="2"/>
          </p:cNvCxnSpPr>
          <p:nvPr/>
        </p:nvCxnSpPr>
        <p:spPr>
          <a:xfrm flipH="1" flipV="1">
            <a:off x="6210300" y="4926013"/>
            <a:ext cx="7938" cy="9239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645275" y="4451350"/>
            <a:ext cx="455613" cy="4349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14" name="TextBox 37"/>
          <p:cNvSpPr txBox="1">
            <a:spLocks noChangeArrowheads="1"/>
          </p:cNvSpPr>
          <p:nvPr/>
        </p:nvSpPr>
        <p:spPr bwMode="auto">
          <a:xfrm>
            <a:off x="6365875" y="5245100"/>
            <a:ext cx="1016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RJ45</a:t>
            </a:r>
          </a:p>
        </p:txBody>
      </p:sp>
      <p:cxnSp>
        <p:nvCxnSpPr>
          <p:cNvPr id="39" name="Straight Arrow Connector 38"/>
          <p:cNvCxnSpPr>
            <a:stCxn id="80914" idx="0"/>
            <a:endCxn id="37" idx="2"/>
          </p:cNvCxnSpPr>
          <p:nvPr/>
        </p:nvCxnSpPr>
        <p:spPr>
          <a:xfrm flipV="1">
            <a:off x="6873875" y="4886325"/>
            <a:ext cx="0" cy="35877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LAN and WAN Interfaces</a:t>
            </a:r>
          </a:p>
        </p:txBody>
      </p:sp>
      <p:pic>
        <p:nvPicPr>
          <p:cNvPr id="829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811463"/>
            <a:ext cx="6935788" cy="18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68375" y="3787775"/>
            <a:ext cx="3622675" cy="44926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 name="Rectangle 5"/>
          <p:cNvSpPr/>
          <p:nvPr/>
        </p:nvSpPr>
        <p:spPr>
          <a:xfrm>
            <a:off x="900113" y="4237038"/>
            <a:ext cx="5759450" cy="44608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7" name="Rectangle 6"/>
          <p:cNvSpPr/>
          <p:nvPr/>
        </p:nvSpPr>
        <p:spPr>
          <a:xfrm>
            <a:off x="6262688" y="3663950"/>
            <a:ext cx="396875" cy="57467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6262688" y="2732088"/>
            <a:ext cx="1693862" cy="93186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 name="Rectangle 8"/>
          <p:cNvSpPr/>
          <p:nvPr/>
        </p:nvSpPr>
        <p:spPr>
          <a:xfrm>
            <a:off x="6659563" y="3663950"/>
            <a:ext cx="449262" cy="33813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0" name="Rectangle 9"/>
          <p:cNvSpPr/>
          <p:nvPr/>
        </p:nvSpPr>
        <p:spPr>
          <a:xfrm>
            <a:off x="7596188" y="3663950"/>
            <a:ext cx="536575" cy="95250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1" name="Rectangle 10"/>
          <p:cNvSpPr/>
          <p:nvPr/>
        </p:nvSpPr>
        <p:spPr>
          <a:xfrm>
            <a:off x="7073900" y="4030663"/>
            <a:ext cx="515938" cy="50958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2" name="Rectangle 11"/>
          <p:cNvSpPr/>
          <p:nvPr/>
        </p:nvSpPr>
        <p:spPr>
          <a:xfrm>
            <a:off x="6626225" y="4448175"/>
            <a:ext cx="447675" cy="9207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2955" name="TextBox 12"/>
          <p:cNvSpPr txBox="1">
            <a:spLocks noChangeArrowheads="1"/>
          </p:cNvSpPr>
          <p:nvPr/>
        </p:nvSpPr>
        <p:spPr bwMode="auto">
          <a:xfrm>
            <a:off x="4622800" y="2235200"/>
            <a:ext cx="183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a:t>Serial interfaces</a:t>
            </a:r>
          </a:p>
        </p:txBody>
      </p:sp>
      <p:sp>
        <p:nvSpPr>
          <p:cNvPr id="82956" name="TextBox 13"/>
          <p:cNvSpPr txBox="1">
            <a:spLocks noChangeArrowheads="1"/>
          </p:cNvSpPr>
          <p:nvPr/>
        </p:nvSpPr>
        <p:spPr bwMode="auto">
          <a:xfrm>
            <a:off x="6334125" y="5033963"/>
            <a:ext cx="1697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a:t>LAN interfaces</a:t>
            </a:r>
          </a:p>
        </p:txBody>
      </p:sp>
      <p:cxnSp>
        <p:nvCxnSpPr>
          <p:cNvPr id="15" name="Straight Arrow Connector 14"/>
          <p:cNvCxnSpPr>
            <a:stCxn id="82955" idx="2"/>
          </p:cNvCxnSpPr>
          <p:nvPr/>
        </p:nvCxnSpPr>
        <p:spPr>
          <a:xfrm flipH="1">
            <a:off x="5541963" y="2605088"/>
            <a:ext cx="0" cy="10588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388225" y="4179888"/>
            <a:ext cx="0" cy="85407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875463" y="4467225"/>
            <a:ext cx="0" cy="56673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sz="1800">
                <a:latin typeface="Arial" charset="0"/>
              </a:rPr>
              <a:t>Network Layer</a:t>
            </a:r>
            <a:br>
              <a:rPr lang="en-US" sz="1800">
                <a:latin typeface="Arial" charset="0"/>
              </a:rPr>
            </a:br>
            <a:r>
              <a:rPr lang="en-US">
                <a:latin typeface="Arial" charset="0"/>
              </a:rPr>
              <a:t>Network Layer</a:t>
            </a:r>
          </a:p>
        </p:txBody>
      </p:sp>
      <p:pic>
        <p:nvPicPr>
          <p:cNvPr id="1126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49251" r="-49251"/>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lstStyle/>
          <a:p>
            <a:pPr eaLnBrk="1" hangingPunct="1"/>
            <a:r>
              <a:rPr lang="en-US" sz="1800">
                <a:latin typeface="Arial" charset="0"/>
              </a:rPr>
              <a:t>Router Boot-up</a:t>
            </a:r>
            <a:r>
              <a:rPr lang="en-US">
                <a:latin typeface="Arial" charset="0"/>
              </a:rPr>
              <a:t/>
            </a:r>
            <a:br>
              <a:rPr lang="en-US">
                <a:latin typeface="Arial" charset="0"/>
              </a:rPr>
            </a:br>
            <a:r>
              <a:rPr lang="en-US">
                <a:latin typeface="Arial" charset="0"/>
              </a:rPr>
              <a:t>Cisco IOS</a:t>
            </a:r>
          </a:p>
        </p:txBody>
      </p:sp>
      <p:pic>
        <p:nvPicPr>
          <p:cNvPr id="84994"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l="-25452" r="-25452"/>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sz="1800">
                <a:latin typeface="Arial" charset="0"/>
              </a:rPr>
              <a:t>Router Boot-up</a:t>
            </a:r>
            <a:r>
              <a:rPr lang="en-US">
                <a:latin typeface="Arial" charset="0"/>
              </a:rPr>
              <a:t/>
            </a:r>
            <a:br>
              <a:rPr lang="en-US">
                <a:latin typeface="Arial" charset="0"/>
              </a:rPr>
            </a:br>
            <a:r>
              <a:rPr lang="en-US">
                <a:latin typeface="Arial" charset="0"/>
              </a:rPr>
              <a:t>Bootset Files</a:t>
            </a:r>
          </a:p>
        </p:txBody>
      </p:sp>
      <p:pic>
        <p:nvPicPr>
          <p:cNvPr id="8704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l="-8420" r="-8420"/>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sz="1800">
                <a:latin typeface="Arial" charset="0"/>
              </a:rPr>
              <a:t>Router Boot-up</a:t>
            </a:r>
            <a:br>
              <a:rPr lang="en-US" sz="1800">
                <a:latin typeface="Arial" charset="0"/>
              </a:rPr>
            </a:br>
            <a:r>
              <a:rPr lang="en-US">
                <a:latin typeface="Arial" charset="0"/>
              </a:rPr>
              <a:t>Router Bootup Process</a:t>
            </a: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1376363"/>
            <a:ext cx="8208963" cy="512286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1" name="TextBox 4"/>
          <p:cNvSpPr txBox="1">
            <a:spLocks noChangeArrowheads="1"/>
          </p:cNvSpPr>
          <p:nvPr/>
        </p:nvSpPr>
        <p:spPr bwMode="auto">
          <a:xfrm>
            <a:off x="708025" y="5048250"/>
            <a:ext cx="7777163"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900">
                <a:latin typeface="Courier New" charset="0"/>
                <a:cs typeface="Courier New" charset="0"/>
              </a:rPr>
              <a:t>System Bootstrap, Version 15.0(1r)M15, RELEASE SOFTWARE (fc1)</a:t>
            </a:r>
          </a:p>
          <a:p>
            <a:r>
              <a:rPr lang="en-CA" sz="900">
                <a:latin typeface="Courier New" charset="0"/>
                <a:cs typeface="Courier New" charset="0"/>
              </a:rPr>
              <a:t>Technical Support: http://www.cisco.com/techsupport</a:t>
            </a:r>
          </a:p>
          <a:p>
            <a:endParaRPr lang="en-CA" sz="900">
              <a:latin typeface="Courier New" charset="0"/>
              <a:cs typeface="Courier New" charset="0"/>
            </a:endParaRPr>
          </a:p>
          <a:p>
            <a:r>
              <a:rPr lang="en-CA" sz="900">
                <a:latin typeface="Courier New" charset="0"/>
                <a:cs typeface="Courier New" charset="0"/>
              </a:rPr>
              <a:t>&lt;output omitted&gt;</a:t>
            </a:r>
          </a:p>
        </p:txBody>
      </p:sp>
      <p:sp>
        <p:nvSpPr>
          <p:cNvPr id="89092" name="TextBox 5"/>
          <p:cNvSpPr txBox="1">
            <a:spLocks noChangeArrowheads="1"/>
          </p:cNvSpPr>
          <p:nvPr/>
        </p:nvSpPr>
        <p:spPr bwMode="auto">
          <a:xfrm>
            <a:off x="6227763" y="1712913"/>
            <a:ext cx="2232025" cy="830262"/>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179388" indent="-1793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buFont typeface="Arial" charset="0"/>
              <a:buAutoNum type="arabicPeriod"/>
            </a:pPr>
            <a:r>
              <a:rPr lang="en-CA" sz="1600"/>
              <a:t>Perform the POST and load the bootstrap program</a:t>
            </a:r>
          </a:p>
        </p:txBody>
      </p:sp>
      <p:sp>
        <p:nvSpPr>
          <p:cNvPr id="89093" name="TextBox 6"/>
          <p:cNvSpPr txBox="1">
            <a:spLocks noChangeArrowheads="1"/>
          </p:cNvSpPr>
          <p:nvPr/>
        </p:nvSpPr>
        <p:spPr bwMode="auto">
          <a:xfrm>
            <a:off x="6234113" y="2762250"/>
            <a:ext cx="2233612"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179388" indent="-1793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buFont typeface="Arial" charset="0"/>
              <a:buAutoNum type="arabicPeriod" startAt="2"/>
            </a:pPr>
            <a:r>
              <a:rPr lang="en-CA" sz="1600"/>
              <a:t>Locate and load the Cisco IOS software</a:t>
            </a:r>
          </a:p>
        </p:txBody>
      </p:sp>
      <p:sp>
        <p:nvSpPr>
          <p:cNvPr id="89094" name="TextBox 7"/>
          <p:cNvSpPr txBox="1">
            <a:spLocks noChangeArrowheads="1"/>
          </p:cNvSpPr>
          <p:nvPr/>
        </p:nvSpPr>
        <p:spPr bwMode="auto">
          <a:xfrm>
            <a:off x="6216650" y="3752850"/>
            <a:ext cx="2484438"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179388" indent="-1793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buFont typeface="Arial" charset="0"/>
              <a:buAutoNum type="arabicPeriod" startAt="3"/>
            </a:pPr>
            <a:r>
              <a:rPr lang="en-CA" sz="1600"/>
              <a:t>Locate and load the startup configuration file or enter setup mode </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sz="1800">
                <a:latin typeface="Arial" charset="0"/>
              </a:rPr>
              <a:t>Router Boot-up</a:t>
            </a:r>
            <a:br>
              <a:rPr lang="en-US" sz="1800">
                <a:latin typeface="Arial" charset="0"/>
              </a:rPr>
            </a:br>
            <a:r>
              <a:rPr lang="en-US">
                <a:latin typeface="Arial" charset="0"/>
              </a:rPr>
              <a:t>Show Versions Output</a:t>
            </a:r>
          </a:p>
        </p:txBody>
      </p:sp>
      <p:sp>
        <p:nvSpPr>
          <p:cNvPr id="18" name="Rectangle 17"/>
          <p:cNvSpPr/>
          <p:nvPr/>
        </p:nvSpPr>
        <p:spPr>
          <a:xfrm>
            <a:off x="844550" y="2570163"/>
            <a:ext cx="4608513" cy="17938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9" name="Rectangle 18"/>
          <p:cNvSpPr/>
          <p:nvPr/>
        </p:nvSpPr>
        <p:spPr>
          <a:xfrm>
            <a:off x="844550" y="4067175"/>
            <a:ext cx="3852863" cy="2889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0" name="Rectangle 19"/>
          <p:cNvSpPr/>
          <p:nvPr/>
        </p:nvSpPr>
        <p:spPr>
          <a:xfrm>
            <a:off x="842963" y="3576638"/>
            <a:ext cx="2339975" cy="2587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1" name="Rectangle 20"/>
          <p:cNvSpPr/>
          <p:nvPr/>
        </p:nvSpPr>
        <p:spPr>
          <a:xfrm>
            <a:off x="844550" y="3333750"/>
            <a:ext cx="4968875" cy="1793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2" name="Rectangle 21"/>
          <p:cNvSpPr/>
          <p:nvPr/>
        </p:nvSpPr>
        <p:spPr>
          <a:xfrm>
            <a:off x="863600" y="2076450"/>
            <a:ext cx="4608513" cy="1793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3" name="Rectangle 22"/>
          <p:cNvSpPr/>
          <p:nvPr/>
        </p:nvSpPr>
        <p:spPr>
          <a:xfrm>
            <a:off x="836613" y="1509713"/>
            <a:ext cx="6913562" cy="25241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4" name="Rectangle 23"/>
          <p:cNvSpPr/>
          <p:nvPr/>
        </p:nvSpPr>
        <p:spPr>
          <a:xfrm>
            <a:off x="827088" y="1312863"/>
            <a:ext cx="7705725" cy="51339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1145" name="TextBox 11"/>
          <p:cNvSpPr txBox="1">
            <a:spLocks noChangeArrowheads="1"/>
          </p:cNvSpPr>
          <p:nvPr/>
        </p:nvSpPr>
        <p:spPr bwMode="auto">
          <a:xfrm>
            <a:off x="827088" y="1312863"/>
            <a:ext cx="76327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900">
                <a:latin typeface="Courier New" charset="0"/>
                <a:cs typeface="Courier New" charset="0"/>
              </a:rPr>
              <a:t>Router# </a:t>
            </a:r>
            <a:r>
              <a:rPr lang="en-CA" sz="900" b="1">
                <a:latin typeface="Courier New" charset="0"/>
                <a:cs typeface="Courier New" charset="0"/>
              </a:rPr>
              <a:t>show version</a:t>
            </a:r>
          </a:p>
          <a:p>
            <a:pPr algn="l"/>
            <a:r>
              <a:rPr lang="en-CA" sz="900">
                <a:latin typeface="Courier New" charset="0"/>
                <a:cs typeface="Courier New" charset="0"/>
              </a:rPr>
              <a:t>Cisco IOS Software, C1900 Software (C1900-UNIVERSALK9-M), Version 15.2(4)M1, RELEASE SOFTWARE (fc1)</a:t>
            </a:r>
          </a:p>
          <a:p>
            <a:pPr algn="l"/>
            <a:r>
              <a:rPr lang="en-CA" sz="900">
                <a:latin typeface="Courier New" charset="0"/>
                <a:cs typeface="Courier New" charset="0"/>
              </a:rPr>
              <a:t>Technical Support: http://www.cisco.com/techsupport</a:t>
            </a:r>
          </a:p>
          <a:p>
            <a:pPr algn="l"/>
            <a:r>
              <a:rPr lang="en-CA" sz="900">
                <a:latin typeface="Courier New" charset="0"/>
                <a:cs typeface="Courier New" charset="0"/>
              </a:rPr>
              <a:t>Copyright (c) 1986-2012 by Cisco Systems, Inc.</a:t>
            </a:r>
          </a:p>
          <a:p>
            <a:pPr algn="l"/>
            <a:r>
              <a:rPr lang="en-CA" sz="900">
                <a:latin typeface="Courier New" charset="0"/>
                <a:cs typeface="Courier New" charset="0"/>
              </a:rPr>
              <a:t>Compiled Thu 26-Jul-12 19:34 by prod_rel_team</a:t>
            </a:r>
          </a:p>
          <a:p>
            <a:pPr algn="l"/>
            <a:endParaRPr lang="en-CA" sz="900">
              <a:latin typeface="Courier New" charset="0"/>
              <a:cs typeface="Courier New" charset="0"/>
            </a:endParaRPr>
          </a:p>
          <a:p>
            <a:pPr algn="l"/>
            <a:r>
              <a:rPr lang="en-CA" sz="900">
                <a:latin typeface="Courier New" charset="0"/>
                <a:cs typeface="Courier New" charset="0"/>
              </a:rPr>
              <a:t>ROM: System Bootstrap, Version 15.0(1r)M15, RELEASE SOFTWARE (fc1)</a:t>
            </a:r>
          </a:p>
          <a:p>
            <a:pPr algn="l"/>
            <a:endParaRPr lang="en-CA" sz="900">
              <a:latin typeface="Courier New" charset="0"/>
              <a:cs typeface="Courier New" charset="0"/>
            </a:endParaRPr>
          </a:p>
          <a:p>
            <a:pPr algn="l"/>
            <a:r>
              <a:rPr lang="en-CA" sz="900">
                <a:latin typeface="Courier New" charset="0"/>
                <a:cs typeface="Courier New" charset="0"/>
              </a:rPr>
              <a:t>Router uptime is 10 hours, 9 minutes</a:t>
            </a:r>
          </a:p>
          <a:p>
            <a:pPr algn="l"/>
            <a:r>
              <a:rPr lang="en-CA" sz="900">
                <a:latin typeface="Courier New" charset="0"/>
                <a:cs typeface="Courier New" charset="0"/>
              </a:rPr>
              <a:t>System returned to ROM by power-on</a:t>
            </a:r>
          </a:p>
          <a:p>
            <a:pPr algn="l"/>
            <a:r>
              <a:rPr lang="en-CA" sz="900">
                <a:latin typeface="Courier New" charset="0"/>
                <a:cs typeface="Courier New" charset="0"/>
              </a:rPr>
              <a:t>System image file is "flash0:c1900-universalk9-mz.SPA.152-4.M1.bin"</a:t>
            </a:r>
          </a:p>
          <a:p>
            <a:pPr algn="l"/>
            <a:r>
              <a:rPr lang="en-CA" sz="900">
                <a:latin typeface="Courier New" charset="0"/>
                <a:cs typeface="Courier New" charset="0"/>
              </a:rPr>
              <a:t>Last reload type: Normal Reload</a:t>
            </a:r>
          </a:p>
          <a:p>
            <a:pPr algn="l"/>
            <a:r>
              <a:rPr lang="en-CA" sz="900">
                <a:latin typeface="Courier New" charset="0"/>
                <a:cs typeface="Courier New" charset="0"/>
              </a:rPr>
              <a:t>Last reload reason: power-on</a:t>
            </a:r>
          </a:p>
          <a:p>
            <a:pPr algn="l"/>
            <a:endParaRPr lang="en-CA" sz="900">
              <a:latin typeface="Courier New" charset="0"/>
              <a:cs typeface="Courier New" charset="0"/>
            </a:endParaRPr>
          </a:p>
          <a:p>
            <a:pPr algn="l"/>
            <a:r>
              <a:rPr lang="en-CA" sz="900">
                <a:latin typeface="Courier New" charset="0"/>
                <a:cs typeface="Courier New" charset="0"/>
              </a:rPr>
              <a:t>&lt;Output omitted&gt;</a:t>
            </a:r>
          </a:p>
          <a:p>
            <a:pPr algn="l"/>
            <a:endParaRPr lang="en-CA" sz="900">
              <a:latin typeface="Courier New" charset="0"/>
              <a:cs typeface="Courier New" charset="0"/>
            </a:endParaRPr>
          </a:p>
          <a:p>
            <a:pPr algn="l"/>
            <a:r>
              <a:rPr lang="en-CA" sz="900">
                <a:latin typeface="Courier New" charset="0"/>
                <a:cs typeface="Courier New" charset="0"/>
              </a:rPr>
              <a:t>Cisco CISCO1941/K9 (revision 1.0) with 446464K/77824K bytes of memory.</a:t>
            </a:r>
          </a:p>
          <a:p>
            <a:pPr algn="l"/>
            <a:r>
              <a:rPr lang="en-CA" sz="900">
                <a:latin typeface="Courier New" charset="0"/>
                <a:cs typeface="Courier New" charset="0"/>
              </a:rPr>
              <a:t>Processor board ID FTX1636848Z</a:t>
            </a:r>
          </a:p>
          <a:p>
            <a:pPr algn="l"/>
            <a:r>
              <a:rPr lang="en-CA" sz="900">
                <a:latin typeface="Courier New" charset="0"/>
                <a:cs typeface="Courier New" charset="0"/>
              </a:rPr>
              <a:t>2 Gigabit Ethernet interfaces</a:t>
            </a:r>
          </a:p>
          <a:p>
            <a:pPr algn="l"/>
            <a:r>
              <a:rPr lang="en-CA" sz="900">
                <a:latin typeface="Courier New" charset="0"/>
                <a:cs typeface="Courier New" charset="0"/>
              </a:rPr>
              <a:t>2 Serial(sync/async) interfaces</a:t>
            </a:r>
          </a:p>
          <a:p>
            <a:pPr algn="l"/>
            <a:r>
              <a:rPr lang="en-CA" sz="900">
                <a:latin typeface="Courier New" charset="0"/>
                <a:cs typeface="Courier New" charset="0"/>
              </a:rPr>
              <a:t>1 terminal line</a:t>
            </a:r>
          </a:p>
          <a:p>
            <a:pPr algn="l"/>
            <a:r>
              <a:rPr lang="en-CA" sz="900">
                <a:latin typeface="Courier New" charset="0"/>
                <a:cs typeface="Courier New" charset="0"/>
              </a:rPr>
              <a:t>DRAM configuration is 64 bits wide with parity disabled.</a:t>
            </a:r>
          </a:p>
          <a:p>
            <a:pPr algn="l"/>
            <a:r>
              <a:rPr lang="en-CA" sz="900">
                <a:latin typeface="Courier New" charset="0"/>
                <a:cs typeface="Courier New" charset="0"/>
              </a:rPr>
              <a:t>255K bytes of non-volatile configuration memory.</a:t>
            </a:r>
          </a:p>
          <a:p>
            <a:pPr algn="l"/>
            <a:r>
              <a:rPr lang="en-CA" sz="900">
                <a:latin typeface="Courier New" charset="0"/>
                <a:cs typeface="Courier New" charset="0"/>
              </a:rPr>
              <a:t>250880K bytes of ATA System CompactFlash 0 (Read/Write)</a:t>
            </a:r>
          </a:p>
          <a:p>
            <a:pPr algn="l"/>
            <a:endParaRPr lang="en-CA" sz="900">
              <a:latin typeface="Courier New" charset="0"/>
              <a:cs typeface="Courier New" charset="0"/>
            </a:endParaRPr>
          </a:p>
          <a:p>
            <a:pPr algn="l"/>
            <a:r>
              <a:rPr lang="en-CA" sz="900">
                <a:latin typeface="Courier New" charset="0"/>
                <a:cs typeface="Courier New" charset="0"/>
              </a:rPr>
              <a:t>&lt;Output omitted&gt;</a:t>
            </a:r>
          </a:p>
          <a:p>
            <a:pPr algn="l"/>
            <a:endParaRPr lang="en-CA" sz="900">
              <a:latin typeface="Courier New" charset="0"/>
              <a:cs typeface="Courier New" charset="0"/>
            </a:endParaRPr>
          </a:p>
          <a:p>
            <a:pPr algn="l"/>
            <a:r>
              <a:rPr lang="en-CA" sz="900">
                <a:latin typeface="Courier New" charset="0"/>
                <a:cs typeface="Courier New" charset="0"/>
              </a:rPr>
              <a:t>Technology Package License Information for Module:'c1900' </a:t>
            </a:r>
          </a:p>
          <a:p>
            <a:pPr algn="l"/>
            <a:endParaRPr lang="en-CA" sz="900">
              <a:latin typeface="Courier New" charset="0"/>
              <a:cs typeface="Courier New" charset="0"/>
            </a:endParaRPr>
          </a:p>
          <a:p>
            <a:pPr algn="l"/>
            <a:r>
              <a:rPr lang="en-CA" sz="900">
                <a:latin typeface="Courier New" charset="0"/>
                <a:cs typeface="Courier New" charset="0"/>
              </a:rPr>
              <a:t>-----------------------------------------------------------------</a:t>
            </a:r>
          </a:p>
          <a:p>
            <a:pPr algn="l"/>
            <a:r>
              <a:rPr lang="en-CA" sz="900">
                <a:latin typeface="Courier New" charset="0"/>
                <a:cs typeface="Courier New" charset="0"/>
              </a:rPr>
              <a:t>Technology    Technology-package           Technology-package</a:t>
            </a:r>
          </a:p>
          <a:p>
            <a:pPr algn="l"/>
            <a:r>
              <a:rPr lang="en-CA" sz="900">
                <a:latin typeface="Courier New" charset="0"/>
                <a:cs typeface="Courier New" charset="0"/>
              </a:rPr>
              <a:t>              Current       Type           Next reboot  </a:t>
            </a:r>
          </a:p>
          <a:p>
            <a:pPr algn="l"/>
            <a:r>
              <a:rPr lang="en-CA" sz="900">
                <a:latin typeface="Courier New" charset="0"/>
                <a:cs typeface="Courier New" charset="0"/>
              </a:rPr>
              <a:t>------------------------------------------------------------------</a:t>
            </a:r>
          </a:p>
          <a:p>
            <a:pPr algn="l"/>
            <a:r>
              <a:rPr lang="en-CA" sz="900">
                <a:latin typeface="Courier New" charset="0"/>
                <a:cs typeface="Courier New" charset="0"/>
              </a:rPr>
              <a:t>ipbase        ipbasek9      Permanent      ipbasek9</a:t>
            </a:r>
          </a:p>
          <a:p>
            <a:pPr algn="l"/>
            <a:r>
              <a:rPr lang="en-CA" sz="900">
                <a:latin typeface="Courier New" charset="0"/>
                <a:cs typeface="Courier New" charset="0"/>
              </a:rPr>
              <a:t>security      None          None           None</a:t>
            </a:r>
          </a:p>
          <a:p>
            <a:pPr algn="l"/>
            <a:r>
              <a:rPr lang="en-CA" sz="900">
                <a:latin typeface="Courier New" charset="0"/>
                <a:cs typeface="Courier New" charset="0"/>
              </a:rPr>
              <a:t>data          None          None           None</a:t>
            </a:r>
          </a:p>
          <a:p>
            <a:pPr algn="l"/>
            <a:endParaRPr lang="en-CA" sz="900">
              <a:latin typeface="Courier New" charset="0"/>
              <a:cs typeface="Courier New" charset="0"/>
            </a:endParaRPr>
          </a:p>
          <a:p>
            <a:pPr algn="l"/>
            <a:r>
              <a:rPr lang="en-CA" sz="900">
                <a:latin typeface="Courier New" charset="0"/>
                <a:cs typeface="Courier New" charset="0"/>
              </a:rPr>
              <a:t>Configuration register is 0x2142 (will be 0x2102 at next reload)</a:t>
            </a:r>
          </a:p>
          <a:p>
            <a:pPr algn="l"/>
            <a:endParaRPr lang="en-CA" sz="900">
              <a:latin typeface="Courier New" charset="0"/>
              <a:cs typeface="Courier New" charset="0"/>
            </a:endParaRPr>
          </a:p>
          <a:p>
            <a:pPr algn="l"/>
            <a:r>
              <a:rPr lang="en-CA" sz="900">
                <a:latin typeface="Courier New" charset="0"/>
                <a:cs typeface="Courier New" charset="0"/>
              </a:rPr>
              <a:t>Router#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Network Layer</a:t>
            </a:r>
            <a:br>
              <a:rPr lang="en-US" sz="1800">
                <a:latin typeface="Arial" charset="0"/>
              </a:rPr>
            </a:br>
            <a:r>
              <a:rPr lang="en-US">
                <a:latin typeface="Arial" charset="0"/>
              </a:rPr>
              <a:t>Configuring a Cisco Router</a:t>
            </a:r>
          </a:p>
        </p:txBody>
      </p:sp>
      <p:pic>
        <p:nvPicPr>
          <p:cNvPr id="93186" name="Content Placeholder 1" descr="How-to-Configure-Cisco-1941w1.jpg"/>
          <p:cNvPicPr>
            <a:picLocks noGrp="1" noChangeAspect="1"/>
          </p:cNvPicPr>
          <p:nvPr>
            <p:ph idx="1"/>
          </p:nvPr>
        </p:nvPicPr>
        <p:blipFill>
          <a:blip r:embed="rId3">
            <a:extLst>
              <a:ext uri="{28A0092B-C50C-407E-A947-70E740481C1C}">
                <a14:useLocalDpi xmlns:a14="http://schemas.microsoft.com/office/drawing/2010/main" val="0"/>
              </a:ext>
            </a:extLst>
          </a:blip>
          <a:srcRect l="-1752" r="-1752"/>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Initial Settings</a:t>
            </a:r>
            <a:br>
              <a:rPr lang="en-US" sz="1800">
                <a:latin typeface="Arial" charset="0"/>
              </a:rPr>
            </a:br>
            <a:r>
              <a:rPr lang="en-US">
                <a:latin typeface="Arial" charset="0"/>
              </a:rPr>
              <a:t>Router Configuration Steps</a:t>
            </a:r>
          </a:p>
        </p:txBody>
      </p:sp>
      <p:cxnSp>
        <p:nvCxnSpPr>
          <p:cNvPr id="4" name="Straight Connector 3"/>
          <p:cNvCxnSpPr/>
          <p:nvPr/>
        </p:nvCxnSpPr>
        <p:spPr bwMode="auto">
          <a:xfrm flipH="1">
            <a:off x="5384800" y="1568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35" name="TextBox 4"/>
          <p:cNvSpPr txBox="1">
            <a:spLocks noChangeArrowheads="1"/>
          </p:cNvSpPr>
          <p:nvPr/>
        </p:nvSpPr>
        <p:spPr bwMode="auto">
          <a:xfrm>
            <a:off x="442913" y="2949575"/>
            <a:ext cx="3803650" cy="1166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Router&gt; </a:t>
            </a:r>
            <a:r>
              <a:rPr lang="en-CA" sz="1100" b="1">
                <a:latin typeface="Courier New" charset="0"/>
                <a:cs typeface="Courier New" charset="0"/>
              </a:rPr>
              <a:t>enable</a:t>
            </a:r>
          </a:p>
          <a:p>
            <a:pPr algn="l"/>
            <a:r>
              <a:rPr lang="en-CA" sz="1100">
                <a:latin typeface="Courier New" charset="0"/>
                <a:cs typeface="Courier New" charset="0"/>
              </a:rPr>
              <a:t>Router# </a:t>
            </a:r>
            <a:r>
              <a:rPr lang="en-CA" sz="1100" b="1">
                <a:latin typeface="Courier New" charset="0"/>
                <a:cs typeface="Courier New" charset="0"/>
              </a:rPr>
              <a:t>configure terminal </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Router(config)# </a:t>
            </a:r>
            <a:r>
              <a:rPr lang="en-CA" sz="1100" b="1">
                <a:latin typeface="Courier New" charset="0"/>
                <a:cs typeface="Courier New" charset="0"/>
              </a:rPr>
              <a:t>hostname R1</a:t>
            </a:r>
          </a:p>
          <a:p>
            <a:pPr algn="l"/>
            <a:r>
              <a:rPr lang="en-CA" sz="1100">
                <a:latin typeface="Courier New" charset="0"/>
                <a:cs typeface="Courier New" charset="0"/>
              </a:rPr>
              <a:t>R1(config)#</a:t>
            </a:r>
          </a:p>
        </p:txBody>
      </p:sp>
      <p:cxnSp>
        <p:nvCxnSpPr>
          <p:cNvPr id="6" name="Straight Connector 5"/>
          <p:cNvCxnSpPr>
            <a:stCxn id="95249" idx="3"/>
            <a:endCxn id="95264" idx="1"/>
          </p:cNvCxnSpPr>
          <p:nvPr/>
        </p:nvCxnSpPr>
        <p:spPr bwMode="auto">
          <a:xfrm>
            <a:off x="7283450" y="2282825"/>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Straight Connector 6"/>
          <p:cNvCxnSpPr>
            <a:stCxn id="95246" idx="3"/>
            <a:endCxn id="95262" idx="3"/>
          </p:cNvCxnSpPr>
          <p:nvPr/>
        </p:nvCxnSpPr>
        <p:spPr bwMode="auto">
          <a:xfrm flipV="1">
            <a:off x="7280275" y="1549400"/>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38" name="Freeform 9"/>
          <p:cNvSpPr>
            <a:spLocks/>
          </p:cNvSpPr>
          <p:nvPr/>
        </p:nvSpPr>
        <p:spPr bwMode="auto">
          <a:xfrm>
            <a:off x="3619500" y="1747838"/>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 name="Straight Connector 8"/>
          <p:cNvCxnSpPr>
            <a:stCxn id="95243" idx="1"/>
            <a:endCxn id="95271" idx="0"/>
          </p:cNvCxnSpPr>
          <p:nvPr/>
        </p:nvCxnSpPr>
        <p:spPr bwMode="auto">
          <a:xfrm flipV="1">
            <a:off x="1630363" y="1808163"/>
            <a:ext cx="1747837" cy="4810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p:cNvCxnSpPr>
            <a:stCxn id="95241" idx="0"/>
            <a:endCxn id="95271" idx="0"/>
          </p:cNvCxnSpPr>
          <p:nvPr/>
        </p:nvCxnSpPr>
        <p:spPr bwMode="auto">
          <a:xfrm>
            <a:off x="1998663" y="1389063"/>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524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3890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2" name="TextBox 11"/>
          <p:cNvSpPr txBox="1">
            <a:spLocks noChangeArrowheads="1"/>
          </p:cNvSpPr>
          <p:nvPr/>
        </p:nvSpPr>
        <p:spPr bwMode="auto">
          <a:xfrm>
            <a:off x="1427163" y="109220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524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1320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a:stCxn id="95249" idx="1"/>
            <a:endCxn id="95248" idx="0"/>
          </p:cNvCxnSpPr>
          <p:nvPr/>
        </p:nvCxnSpPr>
        <p:spPr bwMode="auto">
          <a:xfrm flipH="1" flipV="1">
            <a:off x="5519738" y="1808163"/>
            <a:ext cx="1028700" cy="4746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a:stCxn id="95246" idx="1"/>
          </p:cNvCxnSpPr>
          <p:nvPr/>
        </p:nvCxnSpPr>
        <p:spPr bwMode="auto">
          <a:xfrm flipH="1">
            <a:off x="5384800" y="1568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524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41128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7"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633538"/>
            <a:ext cx="69373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8" name="TextBox 17"/>
          <p:cNvSpPr txBox="1">
            <a:spLocks noChangeArrowheads="1"/>
          </p:cNvSpPr>
          <p:nvPr/>
        </p:nvSpPr>
        <p:spPr bwMode="auto">
          <a:xfrm>
            <a:off x="5329238" y="1808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524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1256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50" name="TextBox 19"/>
          <p:cNvSpPr txBox="1">
            <a:spLocks noChangeArrowheads="1"/>
          </p:cNvSpPr>
          <p:nvPr/>
        </p:nvSpPr>
        <p:spPr bwMode="auto">
          <a:xfrm>
            <a:off x="1335088" y="2430463"/>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5251" name="TextBox 20"/>
          <p:cNvSpPr txBox="1">
            <a:spLocks noChangeArrowheads="1"/>
          </p:cNvSpPr>
          <p:nvPr/>
        </p:nvSpPr>
        <p:spPr bwMode="auto">
          <a:xfrm>
            <a:off x="6424613" y="1116013"/>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5252" name="TextBox 21"/>
          <p:cNvSpPr txBox="1">
            <a:spLocks noChangeArrowheads="1"/>
          </p:cNvSpPr>
          <p:nvPr/>
        </p:nvSpPr>
        <p:spPr bwMode="auto">
          <a:xfrm>
            <a:off x="6434138" y="2414588"/>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5253" name="TextBox 22"/>
          <p:cNvSpPr txBox="1">
            <a:spLocks noChangeArrowheads="1"/>
          </p:cNvSpPr>
          <p:nvPr/>
        </p:nvSpPr>
        <p:spPr bwMode="auto">
          <a:xfrm>
            <a:off x="3690938" y="1347788"/>
            <a:ext cx="1590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5254" name="TextBox 23"/>
          <p:cNvSpPr txBox="1">
            <a:spLocks noChangeArrowheads="1"/>
          </p:cNvSpPr>
          <p:nvPr/>
        </p:nvSpPr>
        <p:spPr bwMode="auto">
          <a:xfrm>
            <a:off x="4754563" y="1677988"/>
            <a:ext cx="4587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5255" name="Rectangle 24"/>
          <p:cNvSpPr>
            <a:spLocks noChangeArrowheads="1"/>
          </p:cNvSpPr>
          <p:nvPr/>
        </p:nvSpPr>
        <p:spPr bwMode="auto">
          <a:xfrm>
            <a:off x="1095375" y="126682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56"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323975"/>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Connector 26"/>
          <p:cNvCxnSpPr>
            <a:stCxn id="95241" idx="1"/>
            <a:endCxn id="95256" idx="3"/>
          </p:cNvCxnSpPr>
          <p:nvPr/>
        </p:nvCxnSpPr>
        <p:spPr bwMode="auto">
          <a:xfrm flipH="1">
            <a:off x="1196975" y="1546225"/>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58" name="Rectangle 27"/>
          <p:cNvSpPr>
            <a:spLocks noChangeArrowheads="1"/>
          </p:cNvSpPr>
          <p:nvPr/>
        </p:nvSpPr>
        <p:spPr bwMode="auto">
          <a:xfrm>
            <a:off x="1095375" y="201136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5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068513"/>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p:cNvCxnSpPr>
            <a:stCxn id="95243" idx="1"/>
            <a:endCxn id="95259" idx="3"/>
          </p:cNvCxnSpPr>
          <p:nvPr/>
        </p:nvCxnSpPr>
        <p:spPr bwMode="auto">
          <a:xfrm flipH="1">
            <a:off x="1196975" y="228917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61" name="Rectangle 30"/>
          <p:cNvSpPr>
            <a:spLocks noChangeArrowheads="1"/>
          </p:cNvSpPr>
          <p:nvPr/>
        </p:nvSpPr>
        <p:spPr bwMode="auto">
          <a:xfrm>
            <a:off x="7394575" y="12747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62"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327150"/>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63" name="Rectangle 32"/>
          <p:cNvSpPr>
            <a:spLocks noChangeArrowheads="1"/>
          </p:cNvSpPr>
          <p:nvPr/>
        </p:nvSpPr>
        <p:spPr bwMode="auto">
          <a:xfrm>
            <a:off x="7408863" y="2014538"/>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64" name="Picture 3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07168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65" name="TextBox 34"/>
          <p:cNvSpPr txBox="1">
            <a:spLocks noChangeArrowheads="1"/>
          </p:cNvSpPr>
          <p:nvPr/>
        </p:nvSpPr>
        <p:spPr bwMode="auto">
          <a:xfrm>
            <a:off x="5754688" y="1482725"/>
            <a:ext cx="3016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5266" name="TextBox 35"/>
          <p:cNvSpPr txBox="1">
            <a:spLocks noChangeArrowheads="1"/>
          </p:cNvSpPr>
          <p:nvPr/>
        </p:nvSpPr>
        <p:spPr bwMode="auto">
          <a:xfrm>
            <a:off x="5761038" y="1998663"/>
            <a:ext cx="3032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5267" name="TextBox 36"/>
          <p:cNvSpPr txBox="1">
            <a:spLocks noChangeArrowheads="1"/>
          </p:cNvSpPr>
          <p:nvPr/>
        </p:nvSpPr>
        <p:spPr bwMode="auto">
          <a:xfrm>
            <a:off x="2627313" y="1941513"/>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5268" name="TextBox 37"/>
          <p:cNvSpPr txBox="1">
            <a:spLocks noChangeArrowheads="1"/>
          </p:cNvSpPr>
          <p:nvPr/>
        </p:nvSpPr>
        <p:spPr bwMode="auto">
          <a:xfrm>
            <a:off x="3665538" y="1711325"/>
            <a:ext cx="5921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5269" name="TextBox 38"/>
          <p:cNvSpPr txBox="1">
            <a:spLocks noChangeArrowheads="1"/>
          </p:cNvSpPr>
          <p:nvPr/>
        </p:nvSpPr>
        <p:spPr bwMode="auto">
          <a:xfrm>
            <a:off x="2640013" y="1277938"/>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5270"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633538"/>
            <a:ext cx="6937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1" name="TextBox 40"/>
          <p:cNvSpPr txBox="1">
            <a:spLocks noChangeArrowheads="1"/>
          </p:cNvSpPr>
          <p:nvPr/>
        </p:nvSpPr>
        <p:spPr bwMode="auto">
          <a:xfrm>
            <a:off x="3187700" y="1808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5272" name="Rectangle 41"/>
          <p:cNvSpPr>
            <a:spLocks noChangeArrowheads="1"/>
          </p:cNvSpPr>
          <p:nvPr/>
        </p:nvSpPr>
        <p:spPr bwMode="auto">
          <a:xfrm>
            <a:off x="323850" y="136525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5273" name="Rectangle 42"/>
          <p:cNvSpPr>
            <a:spLocks noChangeArrowheads="1"/>
          </p:cNvSpPr>
          <p:nvPr/>
        </p:nvSpPr>
        <p:spPr bwMode="auto">
          <a:xfrm>
            <a:off x="323850" y="2111375"/>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5274" name="TextBox 43"/>
          <p:cNvSpPr txBox="1">
            <a:spLocks noChangeArrowheads="1"/>
          </p:cNvSpPr>
          <p:nvPr/>
        </p:nvSpPr>
        <p:spPr bwMode="auto">
          <a:xfrm>
            <a:off x="4646613" y="2935288"/>
            <a:ext cx="3803650" cy="11668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Router&gt; </a:t>
            </a:r>
            <a:r>
              <a:rPr lang="en-CA" sz="1100" b="1">
                <a:latin typeface="Courier New" charset="0"/>
                <a:cs typeface="Courier New" charset="0"/>
              </a:rPr>
              <a:t>en</a:t>
            </a:r>
          </a:p>
          <a:p>
            <a:pPr algn="l"/>
            <a:r>
              <a:rPr lang="en-CA" sz="1100">
                <a:latin typeface="Courier New" charset="0"/>
                <a:cs typeface="Courier New" charset="0"/>
              </a:rPr>
              <a:t>Router# </a:t>
            </a:r>
            <a:r>
              <a:rPr lang="en-CA" sz="1100" b="1">
                <a:latin typeface="Courier New" charset="0"/>
                <a:cs typeface="Courier New" charset="0"/>
              </a:rPr>
              <a:t>conf t</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Router(config)# </a:t>
            </a:r>
            <a:r>
              <a:rPr lang="en-CA" sz="1100" b="1">
                <a:latin typeface="Courier New" charset="0"/>
                <a:cs typeface="Courier New" charset="0"/>
              </a:rPr>
              <a:t>ho R1</a:t>
            </a:r>
          </a:p>
          <a:p>
            <a:pPr algn="l"/>
            <a:r>
              <a:rPr lang="en-CA" sz="1100">
                <a:latin typeface="Courier New" charset="0"/>
                <a:cs typeface="Courier New" charset="0"/>
              </a:rPr>
              <a:t>R2(config)#</a:t>
            </a:r>
          </a:p>
        </p:txBody>
      </p:sp>
      <p:cxnSp>
        <p:nvCxnSpPr>
          <p:cNvPr id="45" name="Straight Arrow Connector 44"/>
          <p:cNvCxnSpPr/>
          <p:nvPr/>
        </p:nvCxnSpPr>
        <p:spPr>
          <a:xfrm flipV="1">
            <a:off x="3346450" y="2125663"/>
            <a:ext cx="0" cy="8239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276" name="TextBox 45"/>
          <p:cNvSpPr txBox="1">
            <a:spLocks noChangeArrowheads="1"/>
          </p:cNvSpPr>
          <p:nvPr/>
        </p:nvSpPr>
        <p:spPr bwMode="auto">
          <a:xfrm>
            <a:off x="4200525" y="3454400"/>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t>OR</a:t>
            </a:r>
          </a:p>
        </p:txBody>
      </p:sp>
      <p:sp>
        <p:nvSpPr>
          <p:cNvPr id="95277" name="TextBox 132"/>
          <p:cNvSpPr txBox="1">
            <a:spLocks noChangeArrowheads="1"/>
          </p:cNvSpPr>
          <p:nvPr/>
        </p:nvSpPr>
        <p:spPr bwMode="auto">
          <a:xfrm>
            <a:off x="446088" y="4181475"/>
            <a:ext cx="3586162" cy="2419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R1(config)# </a:t>
            </a:r>
            <a:r>
              <a:rPr lang="en-CA" sz="1100" b="1">
                <a:latin typeface="Courier New" charset="0"/>
                <a:cs typeface="Courier New" charset="0"/>
              </a:rPr>
              <a:t>enable secret class</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line console 0</a:t>
            </a:r>
          </a:p>
          <a:p>
            <a:pPr algn="l"/>
            <a:r>
              <a:rPr lang="en-CA" sz="1100">
                <a:latin typeface="Courier New" charset="0"/>
                <a:cs typeface="Courier New" charset="0"/>
              </a:rPr>
              <a:t>R1(config-line)# </a:t>
            </a:r>
            <a:r>
              <a:rPr lang="en-CA" sz="1100" b="1">
                <a:latin typeface="Courier New" charset="0"/>
                <a:cs typeface="Courier New" charset="0"/>
              </a:rPr>
              <a:t>password cisco</a:t>
            </a:r>
          </a:p>
          <a:p>
            <a:pPr algn="l"/>
            <a:r>
              <a:rPr lang="en-CA" sz="1100">
                <a:latin typeface="Courier New" charset="0"/>
                <a:cs typeface="Courier New" charset="0"/>
              </a:rPr>
              <a:t>R1(config-line)# </a:t>
            </a:r>
            <a:r>
              <a:rPr lang="en-CA" sz="1100" b="1">
                <a:latin typeface="Courier New" charset="0"/>
                <a:cs typeface="Courier New" charset="0"/>
              </a:rPr>
              <a:t>login</a:t>
            </a:r>
          </a:p>
          <a:p>
            <a:pPr algn="l"/>
            <a:r>
              <a:rPr lang="en-CA" sz="1100">
                <a:latin typeface="Courier New" charset="0"/>
                <a:cs typeface="Courier New" charset="0"/>
              </a:rPr>
              <a:t>R1(config-line)# </a:t>
            </a:r>
            <a:r>
              <a:rPr lang="en-CA" sz="1100" b="1">
                <a:latin typeface="Courier New" charset="0"/>
                <a:cs typeface="Courier New" charset="0"/>
              </a:rPr>
              <a:t>exit</a:t>
            </a:r>
          </a:p>
          <a:p>
            <a:pPr algn="l"/>
            <a:r>
              <a:rPr lang="en-CA" sz="1100">
                <a:latin typeface="Courier New" charset="0"/>
                <a:cs typeface="Courier New" charset="0"/>
              </a:rPr>
              <a:t>R1(config)#</a:t>
            </a:r>
          </a:p>
          <a:p>
            <a:pPr algn="l"/>
            <a:r>
              <a:rPr lang="en-CA" sz="1100">
                <a:latin typeface="Courier New" charset="0"/>
                <a:cs typeface="Courier New" charset="0"/>
              </a:rPr>
              <a:t>R1(config)# </a:t>
            </a:r>
            <a:r>
              <a:rPr lang="en-CA" sz="1100" b="1">
                <a:latin typeface="Courier New" charset="0"/>
                <a:cs typeface="Courier New" charset="0"/>
              </a:rPr>
              <a:t>line vty 0 4</a:t>
            </a:r>
          </a:p>
          <a:p>
            <a:pPr algn="l"/>
            <a:r>
              <a:rPr lang="en-CA" sz="1100">
                <a:latin typeface="Courier New" charset="0"/>
                <a:cs typeface="Courier New" charset="0"/>
              </a:rPr>
              <a:t>R1(config-line)# </a:t>
            </a:r>
            <a:r>
              <a:rPr lang="en-CA" sz="1100" b="1">
                <a:latin typeface="Courier New" charset="0"/>
                <a:cs typeface="Courier New" charset="0"/>
              </a:rPr>
              <a:t>password cisco</a:t>
            </a:r>
          </a:p>
          <a:p>
            <a:pPr algn="l"/>
            <a:r>
              <a:rPr lang="en-CA" sz="1100">
                <a:latin typeface="Courier New" charset="0"/>
                <a:cs typeface="Courier New" charset="0"/>
              </a:rPr>
              <a:t>R1(config-line)# </a:t>
            </a:r>
            <a:r>
              <a:rPr lang="en-CA" sz="1100" b="1">
                <a:latin typeface="Courier New" charset="0"/>
                <a:cs typeface="Courier New" charset="0"/>
              </a:rPr>
              <a:t>login</a:t>
            </a:r>
          </a:p>
          <a:p>
            <a:pPr algn="l"/>
            <a:r>
              <a:rPr lang="en-CA" sz="1100">
                <a:latin typeface="Courier New" charset="0"/>
                <a:cs typeface="Courier New" charset="0"/>
              </a:rPr>
              <a:t>R1(config-line)# </a:t>
            </a:r>
            <a:r>
              <a:rPr lang="en-CA" sz="1100" b="1">
                <a:latin typeface="Courier New" charset="0"/>
                <a:cs typeface="Courier New" charset="0"/>
              </a:rPr>
              <a:t>exit</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service password-encryption</a:t>
            </a:r>
          </a:p>
          <a:p>
            <a:pPr algn="l"/>
            <a:r>
              <a:rPr lang="en-CA" sz="1100">
                <a:latin typeface="Courier New" charset="0"/>
                <a:cs typeface="Courier New" charset="0"/>
              </a:rPr>
              <a:t>R1(config)#</a:t>
            </a:r>
            <a:r>
              <a:rPr lang="en-CA" sz="1100" b="1">
                <a:latin typeface="Courier New" charset="0"/>
                <a:cs typeface="Courier New" charset="0"/>
              </a:rPr>
              <a:t> </a:t>
            </a:r>
          </a:p>
        </p:txBody>
      </p:sp>
      <p:sp>
        <p:nvSpPr>
          <p:cNvPr id="95278" name="TextBox 133"/>
          <p:cNvSpPr txBox="1">
            <a:spLocks noChangeArrowheads="1"/>
          </p:cNvSpPr>
          <p:nvPr/>
        </p:nvSpPr>
        <p:spPr bwMode="auto">
          <a:xfrm>
            <a:off x="4230688" y="4181475"/>
            <a:ext cx="4754562" cy="158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R1(config)# </a:t>
            </a:r>
            <a:r>
              <a:rPr lang="en-CA" sz="1100" b="1">
                <a:latin typeface="Courier New" charset="0"/>
                <a:cs typeface="Courier New" charset="0"/>
              </a:rPr>
              <a:t>banner motd #</a:t>
            </a:r>
          </a:p>
          <a:p>
            <a:pPr algn="l"/>
            <a:r>
              <a:rPr lang="en-CA" sz="1100">
                <a:latin typeface="Courier New" charset="0"/>
                <a:cs typeface="Courier New" charset="0"/>
              </a:rPr>
              <a:t>Enter TEXT message.  End with the character '#'.</a:t>
            </a:r>
          </a:p>
          <a:p>
            <a:pPr algn="l"/>
            <a:r>
              <a:rPr lang="en-CA" sz="1100">
                <a:latin typeface="Courier New" charset="0"/>
                <a:cs typeface="Courier New" charset="0"/>
              </a:rPr>
              <a:t>    ***********************************************</a:t>
            </a:r>
          </a:p>
          <a:p>
            <a:pPr algn="l"/>
            <a:r>
              <a:rPr lang="en-CA" sz="1100">
                <a:latin typeface="Courier New" charset="0"/>
                <a:cs typeface="Courier New" charset="0"/>
              </a:rPr>
              <a:t>      WARNING: Unauthorized access is prohibited!</a:t>
            </a:r>
          </a:p>
          <a:p>
            <a:pPr algn="l"/>
            <a:r>
              <a:rPr lang="en-CA" sz="1100">
                <a:latin typeface="Courier New" charset="0"/>
                <a:cs typeface="Courier New" charset="0"/>
              </a:rPr>
              <a:t>    ***********************************************</a:t>
            </a:r>
          </a:p>
          <a:p>
            <a:pPr algn="l"/>
            <a:r>
              <a:rPr lang="en-CA" sz="1100">
                <a:latin typeface="Courier New" charset="0"/>
                <a:cs typeface="Courier New" charset="0"/>
              </a:rPr>
              <a:t>#</a:t>
            </a:r>
          </a:p>
          <a:p>
            <a:pPr algn="l"/>
            <a:endParaRPr lang="en-CA" sz="1100">
              <a:latin typeface="Courier New" charset="0"/>
              <a:cs typeface="Courier New" charset="0"/>
            </a:endParaRPr>
          </a:p>
          <a:p>
            <a:pPr algn="l"/>
            <a:r>
              <a:rPr lang="en-CA" sz="1100">
                <a:latin typeface="Courier New" charset="0"/>
                <a:cs typeface="Courier New" charset="0"/>
              </a:rPr>
              <a:t>R1(config)#</a:t>
            </a:r>
            <a:endParaRPr lang="en-CA" sz="1100" b="1">
              <a:latin typeface="Courier New" charset="0"/>
              <a:cs typeface="Courier New" charset="0"/>
            </a:endParaRPr>
          </a:p>
        </p:txBody>
      </p:sp>
      <p:sp>
        <p:nvSpPr>
          <p:cNvPr id="95279" name="TextBox 134"/>
          <p:cNvSpPr txBox="1">
            <a:spLocks noChangeArrowheads="1"/>
          </p:cNvSpPr>
          <p:nvPr/>
        </p:nvSpPr>
        <p:spPr bwMode="auto">
          <a:xfrm>
            <a:off x="4213225" y="5816600"/>
            <a:ext cx="4770438" cy="822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copy running-config startup-config </a:t>
            </a:r>
          </a:p>
          <a:p>
            <a:pPr algn="l"/>
            <a:r>
              <a:rPr lang="en-CA" sz="1100">
                <a:latin typeface="Courier New" charset="0"/>
                <a:cs typeface="Courier New" charset="0"/>
              </a:rPr>
              <a:t>Destination filename [startup-config]? </a:t>
            </a:r>
          </a:p>
          <a:p>
            <a:pPr algn="l"/>
            <a:r>
              <a:rPr lang="en-CA" sz="1100">
                <a:latin typeface="Courier New" charset="0"/>
                <a:cs typeface="Courier New" charset="0"/>
              </a:rPr>
              <a:t>Building configuration...</a:t>
            </a:r>
          </a:p>
          <a:p>
            <a:pPr algn="l"/>
            <a:r>
              <a:rPr lang="en-CA" sz="1100">
                <a:latin typeface="Courier New" charset="0"/>
                <a:cs typeface="Courier New" charset="0"/>
              </a:rPr>
              <a:t>[OK]</a:t>
            </a:r>
          </a:p>
          <a:p>
            <a:pPr algn="l"/>
            <a:r>
              <a:rPr lang="en-CA" sz="1100">
                <a:latin typeface="Courier New" charset="0"/>
                <a:cs typeface="Courier New" charset="0"/>
              </a:rPr>
              <a:t>R1#</a:t>
            </a:r>
            <a:endParaRPr lang="en-CA" sz="1100" b="1">
              <a:latin typeface="Courier New" charset="0"/>
              <a:cs typeface="Courier New"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Interfaces</a:t>
            </a:r>
            <a:br>
              <a:rPr lang="en-US" sz="1800">
                <a:latin typeface="Arial" charset="0"/>
              </a:rPr>
            </a:br>
            <a:r>
              <a:rPr lang="en-US">
                <a:latin typeface="Arial" charset="0"/>
              </a:rPr>
              <a:t>Configure LAN Interfaces</a:t>
            </a:r>
          </a:p>
        </p:txBody>
      </p:sp>
      <p:cxnSp>
        <p:nvCxnSpPr>
          <p:cNvPr id="4" name="Straight Connector 3"/>
          <p:cNvCxnSpPr/>
          <p:nvPr/>
        </p:nvCxnSpPr>
        <p:spPr bwMode="auto">
          <a:xfrm flipH="1">
            <a:off x="5384800" y="177958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97296" idx="3"/>
            <a:endCxn id="97311" idx="1"/>
          </p:cNvCxnSpPr>
          <p:nvPr/>
        </p:nvCxnSpPr>
        <p:spPr bwMode="auto">
          <a:xfrm>
            <a:off x="7283450" y="2495550"/>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a:stCxn id="97293" idx="3"/>
            <a:endCxn id="97309" idx="3"/>
          </p:cNvCxnSpPr>
          <p:nvPr/>
        </p:nvCxnSpPr>
        <p:spPr bwMode="auto">
          <a:xfrm flipV="1">
            <a:off x="7280275" y="1762125"/>
            <a:ext cx="896938" cy="174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285" name="Freeform 9"/>
          <p:cNvSpPr>
            <a:spLocks/>
          </p:cNvSpPr>
          <p:nvPr/>
        </p:nvSpPr>
        <p:spPr bwMode="auto">
          <a:xfrm>
            <a:off x="3619500" y="195897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8" name="Straight Connector 7"/>
          <p:cNvCxnSpPr>
            <a:stCxn id="97290" idx="1"/>
            <a:endCxn id="97318" idx="0"/>
          </p:cNvCxnSpPr>
          <p:nvPr/>
        </p:nvCxnSpPr>
        <p:spPr bwMode="auto">
          <a:xfrm flipV="1">
            <a:off x="1630363" y="2019300"/>
            <a:ext cx="1747837" cy="4810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97288" idx="0"/>
            <a:endCxn id="97318" idx="0"/>
          </p:cNvCxnSpPr>
          <p:nvPr/>
        </p:nvCxnSpPr>
        <p:spPr bwMode="auto">
          <a:xfrm>
            <a:off x="1998663" y="160020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728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6002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9" name="TextBox 10"/>
          <p:cNvSpPr txBox="1">
            <a:spLocks noChangeArrowheads="1"/>
          </p:cNvSpPr>
          <p:nvPr/>
        </p:nvSpPr>
        <p:spPr bwMode="auto">
          <a:xfrm>
            <a:off x="1427163" y="1303338"/>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7290"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3431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a:stCxn id="97296" idx="1"/>
            <a:endCxn id="97295" idx="0"/>
          </p:cNvCxnSpPr>
          <p:nvPr/>
        </p:nvCxnSpPr>
        <p:spPr bwMode="auto">
          <a:xfrm flipH="1" flipV="1">
            <a:off x="5519738" y="2019300"/>
            <a:ext cx="1028700" cy="4762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a:stCxn id="97293" idx="1"/>
          </p:cNvCxnSpPr>
          <p:nvPr/>
        </p:nvCxnSpPr>
        <p:spPr bwMode="auto">
          <a:xfrm flipH="1">
            <a:off x="5384800" y="177958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729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62242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4"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846263"/>
            <a:ext cx="69373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5" name="TextBox 16"/>
          <p:cNvSpPr txBox="1">
            <a:spLocks noChangeArrowheads="1"/>
          </p:cNvSpPr>
          <p:nvPr/>
        </p:nvSpPr>
        <p:spPr bwMode="auto">
          <a:xfrm>
            <a:off x="5329238" y="2019300"/>
            <a:ext cx="381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7296"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33838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7" name="TextBox 18"/>
          <p:cNvSpPr txBox="1">
            <a:spLocks noChangeArrowheads="1"/>
          </p:cNvSpPr>
          <p:nvPr/>
        </p:nvSpPr>
        <p:spPr bwMode="auto">
          <a:xfrm>
            <a:off x="1335088" y="2641600"/>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7298" name="TextBox 19"/>
          <p:cNvSpPr txBox="1">
            <a:spLocks noChangeArrowheads="1"/>
          </p:cNvSpPr>
          <p:nvPr/>
        </p:nvSpPr>
        <p:spPr bwMode="auto">
          <a:xfrm>
            <a:off x="6424613" y="1328738"/>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7299" name="TextBox 20"/>
          <p:cNvSpPr txBox="1">
            <a:spLocks noChangeArrowheads="1"/>
          </p:cNvSpPr>
          <p:nvPr/>
        </p:nvSpPr>
        <p:spPr bwMode="auto">
          <a:xfrm>
            <a:off x="6434138" y="2625725"/>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7300" name="TextBox 21"/>
          <p:cNvSpPr txBox="1">
            <a:spLocks noChangeArrowheads="1"/>
          </p:cNvSpPr>
          <p:nvPr/>
        </p:nvSpPr>
        <p:spPr bwMode="auto">
          <a:xfrm>
            <a:off x="3690938" y="1560513"/>
            <a:ext cx="1590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7301" name="TextBox 22"/>
          <p:cNvSpPr txBox="1">
            <a:spLocks noChangeArrowheads="1"/>
          </p:cNvSpPr>
          <p:nvPr/>
        </p:nvSpPr>
        <p:spPr bwMode="auto">
          <a:xfrm>
            <a:off x="4754563" y="1889125"/>
            <a:ext cx="4587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7302" name="Rectangle 23"/>
          <p:cNvSpPr>
            <a:spLocks noChangeArrowheads="1"/>
          </p:cNvSpPr>
          <p:nvPr/>
        </p:nvSpPr>
        <p:spPr bwMode="auto">
          <a:xfrm>
            <a:off x="1095375" y="14779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3"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53511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a:stCxn id="97288" idx="1"/>
            <a:endCxn id="97303" idx="3"/>
          </p:cNvCxnSpPr>
          <p:nvPr/>
        </p:nvCxnSpPr>
        <p:spPr bwMode="auto">
          <a:xfrm flipH="1">
            <a:off x="1196975" y="1757363"/>
            <a:ext cx="43338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305" name="Rectangle 26"/>
          <p:cNvSpPr>
            <a:spLocks noChangeArrowheads="1"/>
          </p:cNvSpPr>
          <p:nvPr/>
        </p:nvSpPr>
        <p:spPr bwMode="auto">
          <a:xfrm>
            <a:off x="1095375" y="222250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6"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279650"/>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Connector 28"/>
          <p:cNvCxnSpPr>
            <a:stCxn id="97290" idx="1"/>
            <a:endCxn id="97306" idx="3"/>
          </p:cNvCxnSpPr>
          <p:nvPr/>
        </p:nvCxnSpPr>
        <p:spPr bwMode="auto">
          <a:xfrm flipH="1">
            <a:off x="1196975" y="2500313"/>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308" name="Rectangle 29"/>
          <p:cNvSpPr>
            <a:spLocks noChangeArrowheads="1"/>
          </p:cNvSpPr>
          <p:nvPr/>
        </p:nvSpPr>
        <p:spPr bwMode="auto">
          <a:xfrm>
            <a:off x="7394575" y="1487488"/>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53828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10" name="Rectangle 31"/>
          <p:cNvSpPr>
            <a:spLocks noChangeArrowheads="1"/>
          </p:cNvSpPr>
          <p:nvPr/>
        </p:nvSpPr>
        <p:spPr bwMode="auto">
          <a:xfrm>
            <a:off x="7408863" y="222567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11"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282825"/>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12" name="TextBox 33"/>
          <p:cNvSpPr txBox="1">
            <a:spLocks noChangeArrowheads="1"/>
          </p:cNvSpPr>
          <p:nvPr/>
        </p:nvSpPr>
        <p:spPr bwMode="auto">
          <a:xfrm>
            <a:off x="5754688" y="1693863"/>
            <a:ext cx="301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7313" name="TextBox 34"/>
          <p:cNvSpPr txBox="1">
            <a:spLocks noChangeArrowheads="1"/>
          </p:cNvSpPr>
          <p:nvPr/>
        </p:nvSpPr>
        <p:spPr bwMode="auto">
          <a:xfrm>
            <a:off x="5761038" y="2209800"/>
            <a:ext cx="3032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7314" name="TextBox 35"/>
          <p:cNvSpPr txBox="1">
            <a:spLocks noChangeArrowheads="1"/>
          </p:cNvSpPr>
          <p:nvPr/>
        </p:nvSpPr>
        <p:spPr bwMode="auto">
          <a:xfrm>
            <a:off x="2627313" y="2152650"/>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7315" name="TextBox 36"/>
          <p:cNvSpPr txBox="1">
            <a:spLocks noChangeArrowheads="1"/>
          </p:cNvSpPr>
          <p:nvPr/>
        </p:nvSpPr>
        <p:spPr bwMode="auto">
          <a:xfrm>
            <a:off x="3665538" y="1922463"/>
            <a:ext cx="5921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7316" name="TextBox 37"/>
          <p:cNvSpPr txBox="1">
            <a:spLocks noChangeArrowheads="1"/>
          </p:cNvSpPr>
          <p:nvPr/>
        </p:nvSpPr>
        <p:spPr bwMode="auto">
          <a:xfrm>
            <a:off x="2640013" y="1490663"/>
            <a:ext cx="488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7317"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846263"/>
            <a:ext cx="6937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18" name="TextBox 39"/>
          <p:cNvSpPr txBox="1">
            <a:spLocks noChangeArrowheads="1"/>
          </p:cNvSpPr>
          <p:nvPr/>
        </p:nvSpPr>
        <p:spPr bwMode="auto">
          <a:xfrm>
            <a:off x="3187700" y="2019300"/>
            <a:ext cx="381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7319" name="Rectangle 40"/>
          <p:cNvSpPr>
            <a:spLocks noChangeArrowheads="1"/>
          </p:cNvSpPr>
          <p:nvPr/>
        </p:nvSpPr>
        <p:spPr bwMode="auto">
          <a:xfrm>
            <a:off x="323850" y="1577975"/>
            <a:ext cx="4603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7320" name="Rectangle 41"/>
          <p:cNvSpPr>
            <a:spLocks noChangeArrowheads="1"/>
          </p:cNvSpPr>
          <p:nvPr/>
        </p:nvSpPr>
        <p:spPr bwMode="auto">
          <a:xfrm>
            <a:off x="323850" y="232410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7321" name="TextBox 42"/>
          <p:cNvSpPr txBox="1">
            <a:spLocks noChangeArrowheads="1"/>
          </p:cNvSpPr>
          <p:nvPr/>
        </p:nvSpPr>
        <p:spPr bwMode="auto">
          <a:xfrm>
            <a:off x="863600" y="3160713"/>
            <a:ext cx="6229350" cy="3382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conf t</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interface gigabitethernet 0/0</a:t>
            </a:r>
          </a:p>
          <a:p>
            <a:pPr algn="l"/>
            <a:r>
              <a:rPr lang="en-CA" sz="1100">
                <a:latin typeface="Courier New" charset="0"/>
                <a:cs typeface="Courier New" charset="0"/>
              </a:rPr>
              <a:t>R1(config-if)# </a:t>
            </a:r>
            <a:r>
              <a:rPr lang="en-CA" sz="1100" b="1">
                <a:latin typeface="Courier New" charset="0"/>
                <a:cs typeface="Courier New" charset="0"/>
              </a:rPr>
              <a:t>ip address 192.168.10.1 255.255.255.0</a:t>
            </a:r>
          </a:p>
          <a:p>
            <a:pPr algn="l"/>
            <a:r>
              <a:rPr lang="en-CA" sz="1100">
                <a:latin typeface="Courier New" charset="0"/>
                <a:cs typeface="Courier New" charset="0"/>
              </a:rPr>
              <a:t>R1(config-if)# description Link to LAN-10</a:t>
            </a:r>
          </a:p>
          <a:p>
            <a:pPr algn="l"/>
            <a:r>
              <a:rPr lang="en-CA" sz="1100">
                <a:latin typeface="Courier New" charset="0"/>
                <a:cs typeface="Courier New" charset="0"/>
              </a:rPr>
              <a:t>R1(config-if)# </a:t>
            </a:r>
            <a:r>
              <a:rPr lang="en-CA" sz="1100" b="1">
                <a:latin typeface="Courier New" charset="0"/>
                <a:cs typeface="Courier New" charset="0"/>
              </a:rPr>
              <a:t>no shutdown</a:t>
            </a:r>
          </a:p>
          <a:p>
            <a:pPr algn="l"/>
            <a:r>
              <a:rPr lang="en-CA" sz="1100">
                <a:latin typeface="Courier New" charset="0"/>
                <a:cs typeface="Courier New" charset="0"/>
              </a:rPr>
              <a:t>%LINK-5-CHANGED: Interface GigabitEthernet0/0, changed state to up</a:t>
            </a:r>
          </a:p>
          <a:p>
            <a:pPr algn="l"/>
            <a:r>
              <a:rPr lang="en-CA" sz="1100">
                <a:latin typeface="Courier New" charset="0"/>
                <a:cs typeface="Courier New" charset="0"/>
              </a:rPr>
              <a:t>%LINEPROTO-5-UPDOWN: Line protocol on Interface GigabitEthernet0/0, changed state to up</a:t>
            </a:r>
          </a:p>
          <a:p>
            <a:pPr algn="l"/>
            <a:r>
              <a:rPr lang="en-CA" sz="1100">
                <a:latin typeface="Courier New" charset="0"/>
                <a:cs typeface="Courier New" charset="0"/>
              </a:rPr>
              <a:t>R1(config-if)# </a:t>
            </a:r>
            <a:r>
              <a:rPr lang="en-CA" sz="1100" b="1">
                <a:latin typeface="Courier New" charset="0"/>
                <a:cs typeface="Courier New" charset="0"/>
              </a:rPr>
              <a:t>exit</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int g0/1</a:t>
            </a:r>
          </a:p>
          <a:p>
            <a:pPr algn="l"/>
            <a:r>
              <a:rPr lang="en-CA" sz="1100">
                <a:latin typeface="Courier New" charset="0"/>
                <a:cs typeface="Courier New" charset="0"/>
              </a:rPr>
              <a:t>R1(config-if)# </a:t>
            </a:r>
            <a:r>
              <a:rPr lang="en-CA" sz="1100" b="1">
                <a:latin typeface="Courier New" charset="0"/>
                <a:cs typeface="Courier New" charset="0"/>
              </a:rPr>
              <a:t>ip add 192.168.11.1 255.255.255.0</a:t>
            </a:r>
          </a:p>
          <a:p>
            <a:pPr algn="l"/>
            <a:r>
              <a:rPr lang="en-CA" sz="1100">
                <a:latin typeface="Courier New" charset="0"/>
                <a:cs typeface="Courier New" charset="0"/>
              </a:rPr>
              <a:t>R1(config-if)# des Link to LAN-11</a:t>
            </a:r>
          </a:p>
          <a:p>
            <a:pPr algn="l"/>
            <a:r>
              <a:rPr lang="en-CA" sz="1100">
                <a:latin typeface="Courier New" charset="0"/>
                <a:cs typeface="Courier New" charset="0"/>
              </a:rPr>
              <a:t>R1(config-if)# </a:t>
            </a:r>
            <a:r>
              <a:rPr lang="en-CA" sz="1100" b="1">
                <a:latin typeface="Courier New" charset="0"/>
                <a:cs typeface="Courier New" charset="0"/>
              </a:rPr>
              <a:t>no shut</a:t>
            </a:r>
          </a:p>
          <a:p>
            <a:pPr algn="l"/>
            <a:r>
              <a:rPr lang="en-CA" sz="1100">
                <a:latin typeface="Courier New" charset="0"/>
                <a:cs typeface="Courier New" charset="0"/>
              </a:rPr>
              <a:t>%LINK-5-CHANGED: Interface GigabitEthernet0/1, changed state to up</a:t>
            </a:r>
          </a:p>
          <a:p>
            <a:pPr algn="l"/>
            <a:r>
              <a:rPr lang="en-CA" sz="1100">
                <a:latin typeface="Courier New" charset="0"/>
                <a:cs typeface="Courier New" charset="0"/>
              </a:rPr>
              <a:t>%LINEPROTO-5-UPDOWN: Line protocol on Interface GigabitEthernet0/1, changed state to up</a:t>
            </a:r>
          </a:p>
          <a:p>
            <a:pPr algn="l"/>
            <a:r>
              <a:rPr lang="en-CA" sz="1100">
                <a:latin typeface="Courier New" charset="0"/>
                <a:cs typeface="Courier New" charset="0"/>
              </a:rPr>
              <a:t>R1(config-if)# </a:t>
            </a:r>
            <a:r>
              <a:rPr lang="en-CA" sz="1100" b="1">
                <a:latin typeface="Courier New" charset="0"/>
                <a:cs typeface="Courier New" charset="0"/>
              </a:rPr>
              <a:t>exit</a:t>
            </a:r>
          </a:p>
          <a:p>
            <a:pPr algn="l"/>
            <a:r>
              <a:rPr lang="en-CA" sz="1100">
                <a:latin typeface="Courier New" charset="0"/>
                <a:cs typeface="Courier New" charset="0"/>
              </a:rPr>
              <a:t>R1(config)#</a:t>
            </a:r>
            <a:endParaRPr lang="en-CA" sz="1100" b="1">
              <a:latin typeface="Courier New" charset="0"/>
              <a:cs typeface="Courier New" charset="0"/>
            </a:endParaRPr>
          </a:p>
        </p:txBody>
      </p:sp>
      <p:cxnSp>
        <p:nvCxnSpPr>
          <p:cNvPr id="44" name="Straight Arrow Connector 43"/>
          <p:cNvCxnSpPr/>
          <p:nvPr/>
        </p:nvCxnSpPr>
        <p:spPr>
          <a:xfrm flipV="1">
            <a:off x="3346450" y="2338388"/>
            <a:ext cx="0" cy="82232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Interfaces</a:t>
            </a:r>
            <a:br>
              <a:rPr lang="en-US" sz="1800">
                <a:latin typeface="Arial" charset="0"/>
              </a:rPr>
            </a:br>
            <a:r>
              <a:rPr lang="en-US">
                <a:latin typeface="Arial" charset="0"/>
              </a:rPr>
              <a:t>Verify Interface Configuration</a:t>
            </a:r>
          </a:p>
        </p:txBody>
      </p:sp>
      <p:cxnSp>
        <p:nvCxnSpPr>
          <p:cNvPr id="4" name="Straight Connector 3"/>
          <p:cNvCxnSpPr/>
          <p:nvPr/>
        </p:nvCxnSpPr>
        <p:spPr bwMode="auto">
          <a:xfrm flipH="1">
            <a:off x="5384800" y="1838325"/>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99344" idx="3"/>
            <a:endCxn id="99359" idx="1"/>
          </p:cNvCxnSpPr>
          <p:nvPr/>
        </p:nvCxnSpPr>
        <p:spPr bwMode="auto">
          <a:xfrm>
            <a:off x="7283450" y="2552700"/>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a:stCxn id="99341" idx="3"/>
            <a:endCxn id="99357" idx="3"/>
          </p:cNvCxnSpPr>
          <p:nvPr/>
        </p:nvCxnSpPr>
        <p:spPr bwMode="auto">
          <a:xfrm flipV="1">
            <a:off x="7280275" y="1819275"/>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33" name="Freeform 9"/>
          <p:cNvSpPr>
            <a:spLocks/>
          </p:cNvSpPr>
          <p:nvPr/>
        </p:nvSpPr>
        <p:spPr bwMode="auto">
          <a:xfrm>
            <a:off x="3619500" y="2017713"/>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8" name="Straight Connector 7"/>
          <p:cNvCxnSpPr>
            <a:stCxn id="99338" idx="1"/>
            <a:endCxn id="99366" idx="0"/>
          </p:cNvCxnSpPr>
          <p:nvPr/>
        </p:nvCxnSpPr>
        <p:spPr bwMode="auto">
          <a:xfrm flipV="1">
            <a:off x="1630363" y="2078038"/>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99336" idx="0"/>
            <a:endCxn id="99366" idx="0"/>
          </p:cNvCxnSpPr>
          <p:nvPr/>
        </p:nvCxnSpPr>
        <p:spPr bwMode="auto">
          <a:xfrm>
            <a:off x="1998663" y="1658938"/>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933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65893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7" name="TextBox 10"/>
          <p:cNvSpPr txBox="1">
            <a:spLocks noChangeArrowheads="1"/>
          </p:cNvSpPr>
          <p:nvPr/>
        </p:nvSpPr>
        <p:spPr bwMode="auto">
          <a:xfrm>
            <a:off x="1427163" y="1362075"/>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933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4003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a:stCxn id="99344" idx="1"/>
            <a:endCxn id="99343" idx="0"/>
          </p:cNvCxnSpPr>
          <p:nvPr/>
        </p:nvCxnSpPr>
        <p:spPr bwMode="auto">
          <a:xfrm flipH="1" flipV="1">
            <a:off x="5519738" y="2078038"/>
            <a:ext cx="1028700" cy="4746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a:stCxn id="99341" idx="1"/>
          </p:cNvCxnSpPr>
          <p:nvPr/>
        </p:nvCxnSpPr>
        <p:spPr bwMode="auto">
          <a:xfrm flipH="1">
            <a:off x="5384800" y="1838325"/>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934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6811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2"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903413"/>
            <a:ext cx="69373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3" name="TextBox 16"/>
          <p:cNvSpPr txBox="1">
            <a:spLocks noChangeArrowheads="1"/>
          </p:cNvSpPr>
          <p:nvPr/>
        </p:nvSpPr>
        <p:spPr bwMode="auto">
          <a:xfrm>
            <a:off x="5329238" y="2078038"/>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934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39553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5" name="TextBox 18"/>
          <p:cNvSpPr txBox="1">
            <a:spLocks noChangeArrowheads="1"/>
          </p:cNvSpPr>
          <p:nvPr/>
        </p:nvSpPr>
        <p:spPr bwMode="auto">
          <a:xfrm>
            <a:off x="1335088" y="269875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9346" name="TextBox 19"/>
          <p:cNvSpPr txBox="1">
            <a:spLocks noChangeArrowheads="1"/>
          </p:cNvSpPr>
          <p:nvPr/>
        </p:nvSpPr>
        <p:spPr bwMode="auto">
          <a:xfrm>
            <a:off x="6424613" y="1385888"/>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9347" name="TextBox 20"/>
          <p:cNvSpPr txBox="1">
            <a:spLocks noChangeArrowheads="1"/>
          </p:cNvSpPr>
          <p:nvPr/>
        </p:nvSpPr>
        <p:spPr bwMode="auto">
          <a:xfrm>
            <a:off x="6434138" y="2684463"/>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9348" name="TextBox 21"/>
          <p:cNvSpPr txBox="1">
            <a:spLocks noChangeArrowheads="1"/>
          </p:cNvSpPr>
          <p:nvPr/>
        </p:nvSpPr>
        <p:spPr bwMode="auto">
          <a:xfrm>
            <a:off x="3690938" y="1617663"/>
            <a:ext cx="1590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9349" name="TextBox 22"/>
          <p:cNvSpPr txBox="1">
            <a:spLocks noChangeArrowheads="1"/>
          </p:cNvSpPr>
          <p:nvPr/>
        </p:nvSpPr>
        <p:spPr bwMode="auto">
          <a:xfrm>
            <a:off x="4754563" y="1946275"/>
            <a:ext cx="4587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9350" name="Rectangle 23"/>
          <p:cNvSpPr>
            <a:spLocks noChangeArrowheads="1"/>
          </p:cNvSpPr>
          <p:nvPr/>
        </p:nvSpPr>
        <p:spPr bwMode="auto">
          <a:xfrm>
            <a:off x="1095375" y="1536700"/>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1"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59226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a:stCxn id="99336" idx="1"/>
            <a:endCxn id="99351" idx="3"/>
          </p:cNvCxnSpPr>
          <p:nvPr/>
        </p:nvCxnSpPr>
        <p:spPr bwMode="auto">
          <a:xfrm flipH="1">
            <a:off x="1196975" y="1816100"/>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53" name="Rectangle 26"/>
          <p:cNvSpPr>
            <a:spLocks noChangeArrowheads="1"/>
          </p:cNvSpPr>
          <p:nvPr/>
        </p:nvSpPr>
        <p:spPr bwMode="auto">
          <a:xfrm>
            <a:off x="1095375" y="227965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4"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336800"/>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Connector 28"/>
          <p:cNvCxnSpPr>
            <a:stCxn id="99338" idx="1"/>
            <a:endCxn id="99354" idx="3"/>
          </p:cNvCxnSpPr>
          <p:nvPr/>
        </p:nvCxnSpPr>
        <p:spPr bwMode="auto">
          <a:xfrm flipH="1">
            <a:off x="1196975" y="2557463"/>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56" name="Rectangle 29"/>
          <p:cNvSpPr>
            <a:spLocks noChangeArrowheads="1"/>
          </p:cNvSpPr>
          <p:nvPr/>
        </p:nvSpPr>
        <p:spPr bwMode="auto">
          <a:xfrm>
            <a:off x="7394575" y="1544638"/>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7"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595438"/>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8" name="Rectangle 31"/>
          <p:cNvSpPr>
            <a:spLocks noChangeArrowheads="1"/>
          </p:cNvSpPr>
          <p:nvPr/>
        </p:nvSpPr>
        <p:spPr bwMode="auto">
          <a:xfrm>
            <a:off x="7408863" y="228282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339975"/>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60" name="TextBox 33"/>
          <p:cNvSpPr txBox="1">
            <a:spLocks noChangeArrowheads="1"/>
          </p:cNvSpPr>
          <p:nvPr/>
        </p:nvSpPr>
        <p:spPr bwMode="auto">
          <a:xfrm>
            <a:off x="5754688" y="1752600"/>
            <a:ext cx="301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9361" name="TextBox 34"/>
          <p:cNvSpPr txBox="1">
            <a:spLocks noChangeArrowheads="1"/>
          </p:cNvSpPr>
          <p:nvPr/>
        </p:nvSpPr>
        <p:spPr bwMode="auto">
          <a:xfrm>
            <a:off x="5761038" y="2266950"/>
            <a:ext cx="3032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9362" name="TextBox 35"/>
          <p:cNvSpPr txBox="1">
            <a:spLocks noChangeArrowheads="1"/>
          </p:cNvSpPr>
          <p:nvPr/>
        </p:nvSpPr>
        <p:spPr bwMode="auto">
          <a:xfrm>
            <a:off x="2627313" y="2211388"/>
            <a:ext cx="488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9363" name="TextBox 36"/>
          <p:cNvSpPr txBox="1">
            <a:spLocks noChangeArrowheads="1"/>
          </p:cNvSpPr>
          <p:nvPr/>
        </p:nvSpPr>
        <p:spPr bwMode="auto">
          <a:xfrm>
            <a:off x="3665538" y="1979613"/>
            <a:ext cx="592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9364" name="TextBox 37"/>
          <p:cNvSpPr txBox="1">
            <a:spLocks noChangeArrowheads="1"/>
          </p:cNvSpPr>
          <p:nvPr/>
        </p:nvSpPr>
        <p:spPr bwMode="auto">
          <a:xfrm>
            <a:off x="2640013" y="1547813"/>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9365"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903413"/>
            <a:ext cx="6937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66" name="TextBox 39"/>
          <p:cNvSpPr txBox="1">
            <a:spLocks noChangeArrowheads="1"/>
          </p:cNvSpPr>
          <p:nvPr/>
        </p:nvSpPr>
        <p:spPr bwMode="auto">
          <a:xfrm>
            <a:off x="3187700" y="2078038"/>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9367" name="Rectangle 40"/>
          <p:cNvSpPr>
            <a:spLocks noChangeArrowheads="1"/>
          </p:cNvSpPr>
          <p:nvPr/>
        </p:nvSpPr>
        <p:spPr bwMode="auto">
          <a:xfrm>
            <a:off x="323850" y="1635125"/>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9368" name="Rectangle 41"/>
          <p:cNvSpPr>
            <a:spLocks noChangeArrowheads="1"/>
          </p:cNvSpPr>
          <p:nvPr/>
        </p:nvSpPr>
        <p:spPr bwMode="auto">
          <a:xfrm>
            <a:off x="323850" y="238125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9369" name="TextBox 42"/>
          <p:cNvSpPr txBox="1">
            <a:spLocks noChangeArrowheads="1"/>
          </p:cNvSpPr>
          <p:nvPr/>
        </p:nvSpPr>
        <p:spPr bwMode="auto">
          <a:xfrm>
            <a:off x="863600" y="3219450"/>
            <a:ext cx="7078663" cy="3095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show ip interface brief</a:t>
            </a:r>
          </a:p>
          <a:p>
            <a:pPr algn="l"/>
            <a:r>
              <a:rPr lang="en-CA" sz="1100">
                <a:latin typeface="Courier New" charset="0"/>
                <a:cs typeface="Courier New" charset="0"/>
              </a:rPr>
              <a:t>Interface              IP-Address      OK? Method Status                Protocol</a:t>
            </a:r>
          </a:p>
          <a:p>
            <a:pPr algn="l"/>
            <a:r>
              <a:rPr lang="en-CA" sz="1100">
                <a:latin typeface="Courier New" charset="0"/>
                <a:cs typeface="Courier New" charset="0"/>
              </a:rPr>
              <a:t> </a:t>
            </a:r>
          </a:p>
          <a:p>
            <a:pPr algn="l"/>
            <a:r>
              <a:rPr lang="en-CA" sz="1100">
                <a:latin typeface="Courier New" charset="0"/>
                <a:cs typeface="Courier New" charset="0"/>
              </a:rPr>
              <a:t>GigabitEthernet0/0     192.168.10.1    YES manual up                    up</a:t>
            </a:r>
          </a:p>
          <a:p>
            <a:pPr algn="l"/>
            <a:r>
              <a:rPr lang="en-CA" sz="1100">
                <a:latin typeface="Courier New" charset="0"/>
                <a:cs typeface="Courier New" charset="0"/>
              </a:rPr>
              <a:t>GigabitEthernet0/1     192.168.11.1    YES manual up                    up</a:t>
            </a:r>
          </a:p>
          <a:p>
            <a:pPr algn="l"/>
            <a:r>
              <a:rPr lang="en-CA" sz="1100">
                <a:latin typeface="Courier New" charset="0"/>
                <a:cs typeface="Courier New" charset="0"/>
              </a:rPr>
              <a:t>Serial0/0/0            209.165.200.225 YES manual up                    up</a:t>
            </a:r>
          </a:p>
          <a:p>
            <a:pPr algn="l"/>
            <a:r>
              <a:rPr lang="en-CA" sz="1100">
                <a:latin typeface="Courier New" charset="0"/>
                <a:cs typeface="Courier New" charset="0"/>
              </a:rPr>
              <a:t>Serial0/0/1            unassigned      YES NVRAM  administratively down down</a:t>
            </a:r>
          </a:p>
          <a:p>
            <a:pPr algn="l"/>
            <a:r>
              <a:rPr lang="en-CA" sz="1100">
                <a:latin typeface="Courier New" charset="0"/>
                <a:cs typeface="Courier New" charset="0"/>
              </a:rPr>
              <a:t>Vlan1                  unassigned      YES NVRAM  administratively down down</a:t>
            </a:r>
          </a:p>
          <a:p>
            <a:pPr algn="l"/>
            <a:r>
              <a:rPr lang="en-CA" sz="1100">
                <a:latin typeface="Courier New" charset="0"/>
                <a:cs typeface="Courier New" charset="0"/>
              </a:rPr>
              <a:t>R1#</a:t>
            </a:r>
          </a:p>
          <a:p>
            <a:pPr algn="l"/>
            <a:r>
              <a:rPr lang="en-CA" sz="1100">
                <a:latin typeface="Courier New" charset="0"/>
                <a:cs typeface="Courier New" charset="0"/>
              </a:rPr>
              <a:t>R1# </a:t>
            </a:r>
            <a:r>
              <a:rPr lang="en-CA" sz="1100" b="1">
                <a:latin typeface="Courier New" charset="0"/>
                <a:cs typeface="Courier New" charset="0"/>
              </a:rPr>
              <a:t>ping 209.165.200.226</a:t>
            </a:r>
          </a:p>
          <a:p>
            <a:pPr algn="l"/>
            <a:endParaRPr lang="en-CA" sz="1100">
              <a:latin typeface="Courier New" charset="0"/>
              <a:cs typeface="Courier New" charset="0"/>
            </a:endParaRPr>
          </a:p>
          <a:p>
            <a:pPr algn="l"/>
            <a:r>
              <a:rPr lang="en-CA" sz="1100">
                <a:latin typeface="Courier New" charset="0"/>
                <a:cs typeface="Courier New" charset="0"/>
              </a:rPr>
              <a:t>Type escape sequence to abort.</a:t>
            </a:r>
          </a:p>
          <a:p>
            <a:pPr algn="l"/>
            <a:r>
              <a:rPr lang="en-CA" sz="1100">
                <a:latin typeface="Courier New" charset="0"/>
                <a:cs typeface="Courier New" charset="0"/>
              </a:rPr>
              <a:t>Sending 5, 100-byte ICMP Echos to 209.165.200.226, timeout is 2 seconds:</a:t>
            </a:r>
          </a:p>
          <a:p>
            <a:pPr algn="l"/>
            <a:r>
              <a:rPr lang="en-CA" sz="1100">
                <a:latin typeface="Courier New" charset="0"/>
                <a:cs typeface="Courier New" charset="0"/>
              </a:rPr>
              <a:t>!!!!!</a:t>
            </a:r>
          </a:p>
          <a:p>
            <a:pPr algn="l"/>
            <a:r>
              <a:rPr lang="en-CA" sz="1100">
                <a:latin typeface="Courier New" charset="0"/>
                <a:cs typeface="Courier New" charset="0"/>
              </a:rPr>
              <a:t>Success rate is 100 percent (5/5), round-trip min/avg/max = 1/2/9 ms</a:t>
            </a:r>
          </a:p>
          <a:p>
            <a:pPr algn="l"/>
            <a:endParaRPr lang="en-CA" sz="1100">
              <a:latin typeface="Courier New" charset="0"/>
              <a:cs typeface="Courier New" charset="0"/>
            </a:endParaRPr>
          </a:p>
          <a:p>
            <a:pPr algn="l"/>
            <a:r>
              <a:rPr lang="en-CA" sz="1100">
                <a:latin typeface="Courier New" charset="0"/>
                <a:cs typeface="Courier New" charset="0"/>
              </a:rPr>
              <a:t>R1#</a:t>
            </a:r>
          </a:p>
          <a:p>
            <a:endParaRPr lang="en-CA" sz="1100">
              <a:latin typeface="Courier New" charset="0"/>
              <a:cs typeface="Courier New" charset="0"/>
            </a:endParaRPr>
          </a:p>
          <a:p>
            <a:endParaRPr lang="en-CA" sz="1100" b="1">
              <a:latin typeface="Courier New" charset="0"/>
              <a:cs typeface="Courier New" charset="0"/>
            </a:endParaRPr>
          </a:p>
        </p:txBody>
      </p:sp>
      <p:cxnSp>
        <p:nvCxnSpPr>
          <p:cNvPr id="44" name="Straight Arrow Connector 43"/>
          <p:cNvCxnSpPr/>
          <p:nvPr/>
        </p:nvCxnSpPr>
        <p:spPr>
          <a:xfrm flipV="1">
            <a:off x="3346450" y="2395538"/>
            <a:ext cx="0" cy="8239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Configuring a Cisco Router</a:t>
            </a:r>
            <a:br>
              <a:rPr lang="en-US" sz="1800">
                <a:latin typeface="Arial" charset="0"/>
              </a:rPr>
            </a:br>
            <a:r>
              <a:rPr lang="en-US">
                <a:latin typeface="Arial" charset="0"/>
              </a:rPr>
              <a:t>Configuring the Default Gateway</a:t>
            </a:r>
          </a:p>
        </p:txBody>
      </p:sp>
      <p:pic>
        <p:nvPicPr>
          <p:cNvPr id="101378" name="Content Placeholder 1" descr="7x25.gif"/>
          <p:cNvPicPr>
            <a:picLocks noGrp="1" noChangeAspect="1"/>
          </p:cNvPicPr>
          <p:nvPr>
            <p:ph idx="1"/>
          </p:nvPr>
        </p:nvPicPr>
        <p:blipFill>
          <a:blip r:embed="rId3">
            <a:extLst>
              <a:ext uri="{28A0092B-C50C-407E-A947-70E740481C1C}">
                <a14:useLocalDpi xmlns:a14="http://schemas.microsoft.com/office/drawing/2010/main" val="0"/>
              </a:ext>
            </a:extLst>
          </a:blip>
          <a:srcRect l="-56747" r="-56747"/>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Configuring the Default Gateway</a:t>
            </a:r>
            <a:br>
              <a:rPr lang="en-US" sz="1800">
                <a:latin typeface="Arial" charset="0"/>
              </a:rPr>
            </a:br>
            <a:r>
              <a:rPr lang="en-US">
                <a:latin typeface="Arial" charset="0"/>
              </a:rPr>
              <a:t>Default Gateway on a Host</a:t>
            </a:r>
          </a:p>
        </p:txBody>
      </p:sp>
      <p:cxnSp>
        <p:nvCxnSpPr>
          <p:cNvPr id="4" name="Straight Connector 3"/>
          <p:cNvCxnSpPr>
            <a:stCxn id="103430" idx="0"/>
            <a:endCxn id="103436" idx="0"/>
          </p:cNvCxnSpPr>
          <p:nvPr/>
        </p:nvCxnSpPr>
        <p:spPr bwMode="auto">
          <a:xfrm flipV="1">
            <a:off x="2690813" y="2632075"/>
            <a:ext cx="1293812" cy="107473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103428" idx="3"/>
            <a:endCxn id="103436" idx="0"/>
          </p:cNvCxnSpPr>
          <p:nvPr/>
        </p:nvCxnSpPr>
        <p:spPr bwMode="auto">
          <a:xfrm>
            <a:off x="2851150" y="2200275"/>
            <a:ext cx="1133475" cy="431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342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138" y="20431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TextBox 6"/>
          <p:cNvSpPr txBox="1">
            <a:spLocks noChangeArrowheads="1"/>
          </p:cNvSpPr>
          <p:nvPr/>
        </p:nvSpPr>
        <p:spPr bwMode="auto">
          <a:xfrm>
            <a:off x="1925638" y="1736725"/>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103430"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3706813"/>
            <a:ext cx="7350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1" name="TextBox 8"/>
          <p:cNvSpPr txBox="1">
            <a:spLocks noChangeArrowheads="1"/>
          </p:cNvSpPr>
          <p:nvPr/>
        </p:nvSpPr>
        <p:spPr bwMode="auto">
          <a:xfrm>
            <a:off x="2044700" y="403225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cxnSp>
        <p:nvCxnSpPr>
          <p:cNvPr id="10" name="Straight Connector 9"/>
          <p:cNvCxnSpPr>
            <a:stCxn id="103428" idx="1"/>
            <a:endCxn id="103484" idx="3"/>
          </p:cNvCxnSpPr>
          <p:nvPr/>
        </p:nvCxnSpPr>
        <p:spPr bwMode="auto">
          <a:xfrm flipH="1" flipV="1">
            <a:off x="1293813" y="1873250"/>
            <a:ext cx="822325" cy="3270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03433" name="TextBox 10"/>
          <p:cNvSpPr txBox="1">
            <a:spLocks noChangeArrowheads="1"/>
          </p:cNvSpPr>
          <p:nvPr/>
        </p:nvSpPr>
        <p:spPr bwMode="auto">
          <a:xfrm>
            <a:off x="3305175" y="2841625"/>
            <a:ext cx="7556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G0/1</a:t>
            </a:r>
            <a:endParaRPr lang="en-CA" sz="2000"/>
          </a:p>
          <a:p>
            <a:pPr algn="r"/>
            <a:r>
              <a:rPr lang="en-CA" sz="1100"/>
              <a:t>.1</a:t>
            </a:r>
          </a:p>
        </p:txBody>
      </p:sp>
      <p:sp>
        <p:nvSpPr>
          <p:cNvPr id="103434" name="TextBox 11"/>
          <p:cNvSpPr txBox="1">
            <a:spLocks noChangeArrowheads="1"/>
          </p:cNvSpPr>
          <p:nvPr/>
        </p:nvSpPr>
        <p:spPr bwMode="auto">
          <a:xfrm>
            <a:off x="3438525" y="205105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G0/0</a:t>
            </a:r>
            <a:endParaRPr lang="en-CA" sz="2000"/>
          </a:p>
        </p:txBody>
      </p:sp>
      <p:pic>
        <p:nvPicPr>
          <p:cNvPr id="103435"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438" y="2457450"/>
            <a:ext cx="695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6" name="TextBox 13"/>
          <p:cNvSpPr txBox="1">
            <a:spLocks noChangeArrowheads="1"/>
          </p:cNvSpPr>
          <p:nvPr/>
        </p:nvSpPr>
        <p:spPr bwMode="auto">
          <a:xfrm>
            <a:off x="3794125" y="2632075"/>
            <a:ext cx="37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grpSp>
        <p:nvGrpSpPr>
          <p:cNvPr id="103437" name="Group 14"/>
          <p:cNvGrpSpPr>
            <a:grpSpLocks/>
          </p:cNvGrpSpPr>
          <p:nvPr/>
        </p:nvGrpSpPr>
        <p:grpSpPr bwMode="auto">
          <a:xfrm>
            <a:off x="420688" y="1592263"/>
            <a:ext cx="1150937" cy="504825"/>
            <a:chOff x="2449309" y="1455539"/>
            <a:chExt cx="1152128" cy="503842"/>
          </a:xfrm>
        </p:grpSpPr>
        <p:sp>
          <p:nvSpPr>
            <p:cNvPr id="103483" name="Rectangle 15"/>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84"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4338" y="151255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85" name="Rectangle 17"/>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grpSp>
      <p:cxnSp>
        <p:nvCxnSpPr>
          <p:cNvPr id="19" name="Straight Connector 18"/>
          <p:cNvCxnSpPr>
            <a:stCxn id="103430" idx="1"/>
            <a:endCxn id="103475" idx="3"/>
          </p:cNvCxnSpPr>
          <p:nvPr/>
        </p:nvCxnSpPr>
        <p:spPr bwMode="auto">
          <a:xfrm flipH="1">
            <a:off x="1408113" y="3863975"/>
            <a:ext cx="915987" cy="4889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39" name="Group 19"/>
          <p:cNvGrpSpPr>
            <a:grpSpLocks/>
          </p:cNvGrpSpPr>
          <p:nvPr/>
        </p:nvGrpSpPr>
        <p:grpSpPr bwMode="auto">
          <a:xfrm>
            <a:off x="409575" y="2220913"/>
            <a:ext cx="1150938" cy="546100"/>
            <a:chOff x="2449309" y="1455539"/>
            <a:chExt cx="1152128" cy="545870"/>
          </a:xfrm>
        </p:grpSpPr>
        <p:sp>
          <p:nvSpPr>
            <p:cNvPr id="103480" name="Rectangle 20"/>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81"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530" y="1554585"/>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82" name="Rectangle 22"/>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grpSp>
      <p:cxnSp>
        <p:nvCxnSpPr>
          <p:cNvPr id="24" name="Straight Connector 23"/>
          <p:cNvCxnSpPr>
            <a:stCxn id="103428" idx="1"/>
            <a:endCxn id="103481" idx="3"/>
          </p:cNvCxnSpPr>
          <p:nvPr/>
        </p:nvCxnSpPr>
        <p:spPr bwMode="auto">
          <a:xfrm flipH="1">
            <a:off x="1335088" y="2200275"/>
            <a:ext cx="781050" cy="342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41" name="Group 24"/>
          <p:cNvGrpSpPr>
            <a:grpSpLocks/>
          </p:cNvGrpSpPr>
          <p:nvPr/>
        </p:nvGrpSpPr>
        <p:grpSpPr bwMode="auto">
          <a:xfrm>
            <a:off x="493713" y="3478213"/>
            <a:ext cx="1193800" cy="1098550"/>
            <a:chOff x="2262117" y="2565118"/>
            <a:chExt cx="1193416" cy="1098403"/>
          </a:xfrm>
        </p:grpSpPr>
        <p:sp>
          <p:nvSpPr>
            <p:cNvPr id="103474" name="Rectangle 25"/>
            <p:cNvSpPr>
              <a:spLocks noChangeArrowheads="1"/>
            </p:cNvSpPr>
            <p:nvPr/>
          </p:nvSpPr>
          <p:spPr bwMode="auto">
            <a:xfrm>
              <a:off x="3075301" y="315967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5"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8434" y="321669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6" name="Rectangle 27"/>
            <p:cNvSpPr>
              <a:spLocks noChangeArrowheads="1"/>
            </p:cNvSpPr>
            <p:nvPr/>
          </p:nvSpPr>
          <p:spPr bwMode="auto">
            <a:xfrm>
              <a:off x="2303404" y="3261051"/>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PC4</a:t>
              </a:r>
            </a:p>
          </p:txBody>
        </p:sp>
        <p:sp>
          <p:nvSpPr>
            <p:cNvPr id="103477" name="Rectangle 28"/>
            <p:cNvSpPr>
              <a:spLocks noChangeArrowheads="1"/>
            </p:cNvSpPr>
            <p:nvPr/>
          </p:nvSpPr>
          <p:spPr bwMode="auto">
            <a:xfrm>
              <a:off x="3034014" y="2565118"/>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8"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147" y="2622136"/>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9" name="Rectangle 30"/>
            <p:cNvSpPr>
              <a:spLocks noChangeArrowheads="1"/>
            </p:cNvSpPr>
            <p:nvPr/>
          </p:nvSpPr>
          <p:spPr bwMode="auto">
            <a:xfrm>
              <a:off x="2262117" y="2666490"/>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PC3</a:t>
              </a:r>
            </a:p>
          </p:txBody>
        </p:sp>
      </p:grpSp>
      <p:cxnSp>
        <p:nvCxnSpPr>
          <p:cNvPr id="32" name="Straight Connector 31"/>
          <p:cNvCxnSpPr>
            <a:stCxn id="103430" idx="1"/>
            <a:endCxn id="103478" idx="3"/>
          </p:cNvCxnSpPr>
          <p:nvPr/>
        </p:nvCxnSpPr>
        <p:spPr bwMode="auto">
          <a:xfrm flipH="1" flipV="1">
            <a:off x="1366838" y="3757613"/>
            <a:ext cx="957262" cy="1063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Curved Connector 32"/>
          <p:cNvCxnSpPr>
            <a:endCxn id="103481" idx="3"/>
          </p:cNvCxnSpPr>
          <p:nvPr/>
        </p:nvCxnSpPr>
        <p:spPr>
          <a:xfrm rot="16200000" flipH="1">
            <a:off x="911226" y="2119312"/>
            <a:ext cx="806450" cy="41275"/>
          </a:xfrm>
          <a:prstGeom prst="curvedConnector4">
            <a:avLst>
              <a:gd name="adj1" fmla="val 7170"/>
              <a:gd name="adj2" fmla="val 2453244"/>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3448" idx="0"/>
            <a:endCxn id="103454" idx="0"/>
          </p:cNvCxnSpPr>
          <p:nvPr/>
        </p:nvCxnSpPr>
        <p:spPr bwMode="auto">
          <a:xfrm flipV="1">
            <a:off x="7251700" y="4364038"/>
            <a:ext cx="1292225" cy="107473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5" name="Straight Connector 34"/>
          <p:cNvCxnSpPr>
            <a:stCxn id="103446" idx="3"/>
            <a:endCxn id="103454" idx="0"/>
          </p:cNvCxnSpPr>
          <p:nvPr/>
        </p:nvCxnSpPr>
        <p:spPr bwMode="auto">
          <a:xfrm>
            <a:off x="7410450" y="3932238"/>
            <a:ext cx="1133475" cy="431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344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8" y="377507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7" name="TextBox 36"/>
          <p:cNvSpPr txBox="1">
            <a:spLocks noChangeArrowheads="1"/>
          </p:cNvSpPr>
          <p:nvPr/>
        </p:nvSpPr>
        <p:spPr bwMode="auto">
          <a:xfrm>
            <a:off x="6486525" y="346868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10344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5438775"/>
            <a:ext cx="7350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9" name="TextBox 38"/>
          <p:cNvSpPr txBox="1">
            <a:spLocks noChangeArrowheads="1"/>
          </p:cNvSpPr>
          <p:nvPr/>
        </p:nvSpPr>
        <p:spPr bwMode="auto">
          <a:xfrm>
            <a:off x="6605588" y="576421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cxnSp>
        <p:nvCxnSpPr>
          <p:cNvPr id="40" name="Straight Connector 39"/>
          <p:cNvCxnSpPr>
            <a:stCxn id="103446" idx="1"/>
            <a:endCxn id="103472" idx="3"/>
          </p:cNvCxnSpPr>
          <p:nvPr/>
        </p:nvCxnSpPr>
        <p:spPr bwMode="auto">
          <a:xfrm flipH="1" flipV="1">
            <a:off x="5853113" y="3605213"/>
            <a:ext cx="822325" cy="3270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03451" name="TextBox 40"/>
          <p:cNvSpPr txBox="1">
            <a:spLocks noChangeArrowheads="1"/>
          </p:cNvSpPr>
          <p:nvPr/>
        </p:nvSpPr>
        <p:spPr bwMode="auto">
          <a:xfrm>
            <a:off x="7864475" y="4573588"/>
            <a:ext cx="7556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G0/1</a:t>
            </a:r>
            <a:endParaRPr lang="en-CA" sz="2000"/>
          </a:p>
          <a:p>
            <a:pPr algn="r"/>
            <a:r>
              <a:rPr lang="en-CA" sz="1100"/>
              <a:t>.1</a:t>
            </a:r>
          </a:p>
        </p:txBody>
      </p:sp>
      <p:sp>
        <p:nvSpPr>
          <p:cNvPr id="103452" name="TextBox 41"/>
          <p:cNvSpPr txBox="1">
            <a:spLocks noChangeArrowheads="1"/>
          </p:cNvSpPr>
          <p:nvPr/>
        </p:nvSpPr>
        <p:spPr bwMode="auto">
          <a:xfrm>
            <a:off x="7997825" y="3783013"/>
            <a:ext cx="488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G0/0</a:t>
            </a:r>
            <a:endParaRPr lang="en-CA" sz="2000"/>
          </a:p>
        </p:txBody>
      </p:sp>
      <p:pic>
        <p:nvPicPr>
          <p:cNvPr id="103453"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325" y="4189413"/>
            <a:ext cx="6937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4" name="TextBox 43"/>
          <p:cNvSpPr txBox="1">
            <a:spLocks noChangeArrowheads="1"/>
          </p:cNvSpPr>
          <p:nvPr/>
        </p:nvSpPr>
        <p:spPr bwMode="auto">
          <a:xfrm>
            <a:off x="8353425" y="4364038"/>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grpSp>
        <p:nvGrpSpPr>
          <p:cNvPr id="103455" name="Group 44"/>
          <p:cNvGrpSpPr>
            <a:grpSpLocks/>
          </p:cNvGrpSpPr>
          <p:nvPr/>
        </p:nvGrpSpPr>
        <p:grpSpPr bwMode="auto">
          <a:xfrm>
            <a:off x="4979988" y="3324225"/>
            <a:ext cx="1152525" cy="504825"/>
            <a:chOff x="2449309" y="1455539"/>
            <a:chExt cx="1152128" cy="503842"/>
          </a:xfrm>
        </p:grpSpPr>
        <p:sp>
          <p:nvSpPr>
            <p:cNvPr id="103471" name="Rectangle 45"/>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2"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4338" y="151255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3" name="Rectangle 47"/>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grpSp>
      <p:cxnSp>
        <p:nvCxnSpPr>
          <p:cNvPr id="49" name="Straight Connector 48"/>
          <p:cNvCxnSpPr>
            <a:stCxn id="103448" idx="1"/>
            <a:endCxn id="103463" idx="3"/>
          </p:cNvCxnSpPr>
          <p:nvPr/>
        </p:nvCxnSpPr>
        <p:spPr bwMode="auto">
          <a:xfrm flipH="1">
            <a:off x="5969000" y="5595938"/>
            <a:ext cx="914400" cy="4889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57" name="Group 49"/>
          <p:cNvGrpSpPr>
            <a:grpSpLocks/>
          </p:cNvGrpSpPr>
          <p:nvPr/>
        </p:nvGrpSpPr>
        <p:grpSpPr bwMode="auto">
          <a:xfrm>
            <a:off x="4968875" y="3952875"/>
            <a:ext cx="1152525" cy="546100"/>
            <a:chOff x="2449309" y="1455539"/>
            <a:chExt cx="1152128" cy="545870"/>
          </a:xfrm>
        </p:grpSpPr>
        <p:sp>
          <p:nvSpPr>
            <p:cNvPr id="103468" name="Rectangle 50"/>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.11</a:t>
              </a:r>
            </a:p>
          </p:txBody>
        </p:sp>
        <p:pic>
          <p:nvPicPr>
            <p:cNvPr id="10346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530" y="1554585"/>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0" name="Rectangle 52"/>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grpSp>
      <p:cxnSp>
        <p:nvCxnSpPr>
          <p:cNvPr id="54" name="Straight Connector 53"/>
          <p:cNvCxnSpPr>
            <a:stCxn id="103446" idx="1"/>
            <a:endCxn id="103469" idx="3"/>
          </p:cNvCxnSpPr>
          <p:nvPr/>
        </p:nvCxnSpPr>
        <p:spPr bwMode="auto">
          <a:xfrm flipH="1">
            <a:off x="5894388" y="3932238"/>
            <a:ext cx="781050" cy="342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59" name="Group 54"/>
          <p:cNvGrpSpPr>
            <a:grpSpLocks/>
          </p:cNvGrpSpPr>
          <p:nvPr/>
        </p:nvGrpSpPr>
        <p:grpSpPr bwMode="auto">
          <a:xfrm>
            <a:off x="5054600" y="5210175"/>
            <a:ext cx="1193800" cy="1098550"/>
            <a:chOff x="2262117" y="2565118"/>
            <a:chExt cx="1193416" cy="1098403"/>
          </a:xfrm>
        </p:grpSpPr>
        <p:sp>
          <p:nvSpPr>
            <p:cNvPr id="103462" name="Rectangle 55"/>
            <p:cNvSpPr>
              <a:spLocks noChangeArrowheads="1"/>
            </p:cNvSpPr>
            <p:nvPr/>
          </p:nvSpPr>
          <p:spPr bwMode="auto">
            <a:xfrm>
              <a:off x="3075301" y="315967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.11</a:t>
              </a:r>
            </a:p>
          </p:txBody>
        </p:sp>
        <p:pic>
          <p:nvPicPr>
            <p:cNvPr id="103463"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8434" y="321669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64" name="Rectangle 57"/>
            <p:cNvSpPr>
              <a:spLocks noChangeArrowheads="1"/>
            </p:cNvSpPr>
            <p:nvPr/>
          </p:nvSpPr>
          <p:spPr bwMode="auto">
            <a:xfrm>
              <a:off x="2303404" y="3261051"/>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PC4</a:t>
              </a:r>
            </a:p>
          </p:txBody>
        </p:sp>
        <p:sp>
          <p:nvSpPr>
            <p:cNvPr id="103465" name="Rectangle 58"/>
            <p:cNvSpPr>
              <a:spLocks noChangeArrowheads="1"/>
            </p:cNvSpPr>
            <p:nvPr/>
          </p:nvSpPr>
          <p:spPr bwMode="auto">
            <a:xfrm>
              <a:off x="3034014" y="2565118"/>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66"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147" y="2622136"/>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67" name="Rectangle 60"/>
            <p:cNvSpPr>
              <a:spLocks noChangeArrowheads="1"/>
            </p:cNvSpPr>
            <p:nvPr/>
          </p:nvSpPr>
          <p:spPr bwMode="auto">
            <a:xfrm>
              <a:off x="2262117" y="2666490"/>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PC3</a:t>
              </a:r>
            </a:p>
          </p:txBody>
        </p:sp>
      </p:grpSp>
      <p:cxnSp>
        <p:nvCxnSpPr>
          <p:cNvPr id="62" name="Straight Connector 61"/>
          <p:cNvCxnSpPr>
            <a:stCxn id="103448" idx="1"/>
            <a:endCxn id="103466" idx="3"/>
          </p:cNvCxnSpPr>
          <p:nvPr/>
        </p:nvCxnSpPr>
        <p:spPr bwMode="auto">
          <a:xfrm flipH="1" flipV="1">
            <a:off x="5927725" y="5489575"/>
            <a:ext cx="955675" cy="1063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3" name="Curved Connector 62"/>
          <p:cNvCxnSpPr>
            <a:stCxn id="103472" idx="3"/>
            <a:endCxn id="103466" idx="3"/>
          </p:cNvCxnSpPr>
          <p:nvPr/>
        </p:nvCxnSpPr>
        <p:spPr>
          <a:xfrm>
            <a:off x="5853113" y="3605213"/>
            <a:ext cx="74612" cy="1884362"/>
          </a:xfrm>
          <a:prstGeom prst="curvedConnector3">
            <a:avLst>
              <a:gd name="adj1" fmla="val 3294227"/>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US" sz="1800">
                <a:latin typeface="Arial" charset="0"/>
              </a:rPr>
              <a:t>Network Layer Protocols</a:t>
            </a:r>
            <a:r>
              <a:rPr lang="en-US">
                <a:latin typeface="Arial" charset="0"/>
              </a:rPr>
              <a:t/>
            </a:r>
            <a:br>
              <a:rPr lang="en-US">
                <a:latin typeface="Arial" charset="0"/>
              </a:rPr>
            </a:br>
            <a:r>
              <a:rPr lang="en-US">
                <a:latin typeface="Arial" charset="0"/>
              </a:rPr>
              <a:t>Network Layer in Communication</a:t>
            </a:r>
          </a:p>
        </p:txBody>
      </p:sp>
      <p:pic>
        <p:nvPicPr>
          <p:cNvPr id="13314" name="Content Placeholder 3"/>
          <p:cNvPicPr>
            <a:picLocks noChangeAspect="1" noChangeArrowheads="1"/>
          </p:cNvPicPr>
          <p:nvPr/>
        </p:nvPicPr>
        <p:blipFill>
          <a:blip r:embed="rId3">
            <a:extLst>
              <a:ext uri="{28A0092B-C50C-407E-A947-70E740481C1C}">
                <a14:useLocalDpi xmlns:a14="http://schemas.microsoft.com/office/drawing/2010/main" val="0"/>
              </a:ext>
            </a:extLst>
          </a:blip>
          <a:srcRect l="-15361" r="-15361" b="14755"/>
          <a:stretch>
            <a:fillRect/>
          </a:stretch>
        </p:blipFill>
        <p:spPr bwMode="auto">
          <a:xfrm>
            <a:off x="212725" y="1725613"/>
            <a:ext cx="8734425"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ma14:placeholderFlag xmlns:ma14="http://schemas.microsoft.com/office/mac/drawingml/2011/main" val="1"/>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Configuring the Default Gateway</a:t>
            </a:r>
            <a:br>
              <a:rPr lang="en-US" sz="1800">
                <a:latin typeface="Arial" charset="0"/>
              </a:rPr>
            </a:br>
            <a:r>
              <a:rPr lang="en-US">
                <a:latin typeface="Arial" charset="0"/>
              </a:rPr>
              <a:t>Default Gateway on a Switch</a:t>
            </a:r>
          </a:p>
        </p:txBody>
      </p:sp>
      <p:grpSp>
        <p:nvGrpSpPr>
          <p:cNvPr id="105474" name="Group 3"/>
          <p:cNvGrpSpPr>
            <a:grpSpLocks/>
          </p:cNvGrpSpPr>
          <p:nvPr/>
        </p:nvGrpSpPr>
        <p:grpSpPr bwMode="auto">
          <a:xfrm>
            <a:off x="828675" y="1758950"/>
            <a:ext cx="7493000" cy="3857625"/>
            <a:chOff x="463704" y="1412776"/>
            <a:chExt cx="7959454" cy="3856393"/>
          </a:xfrm>
        </p:grpSpPr>
        <p:pic>
          <p:nvPicPr>
            <p:cNvPr id="1054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0626" y="3598587"/>
              <a:ext cx="1251734" cy="1484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a:stCxn id="105478" idx="1"/>
              <a:endCxn id="105505" idx="0"/>
            </p:cNvCxnSpPr>
            <p:nvPr/>
          </p:nvCxnSpPr>
          <p:spPr bwMode="auto">
            <a:xfrm flipH="1">
              <a:off x="4215778" y="3755178"/>
              <a:ext cx="1150074" cy="1904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Straight Connector 6"/>
            <p:cNvCxnSpPr>
              <a:stCxn id="105490" idx="3"/>
              <a:endCxn id="105505" idx="0"/>
            </p:cNvCxnSpPr>
            <p:nvPr/>
          </p:nvCxnSpPr>
          <p:spPr bwMode="auto">
            <a:xfrm flipV="1">
              <a:off x="2494039" y="3774222"/>
              <a:ext cx="1721738" cy="396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5478"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629" y="3598587"/>
              <a:ext cx="611031"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9" name="TextBox 8"/>
            <p:cNvSpPr txBox="1">
              <a:spLocks noChangeArrowheads="1"/>
            </p:cNvSpPr>
            <p:nvPr/>
          </p:nvSpPr>
          <p:spPr bwMode="auto">
            <a:xfrm>
              <a:off x="4374067" y="3313586"/>
              <a:ext cx="14313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grpSp>
          <p:nvGrpSpPr>
            <p:cNvPr id="105480" name="Group 9"/>
            <p:cNvGrpSpPr>
              <a:grpSpLocks/>
            </p:cNvGrpSpPr>
            <p:nvPr/>
          </p:nvGrpSpPr>
          <p:grpSpPr bwMode="auto">
            <a:xfrm>
              <a:off x="3572118" y="3567589"/>
              <a:ext cx="1517603" cy="602052"/>
              <a:chOff x="4729482" y="1790208"/>
              <a:chExt cx="1825535" cy="602052"/>
            </a:xfrm>
          </p:grpSpPr>
          <p:sp>
            <p:nvSpPr>
              <p:cNvPr id="105502" name="TextBox 31"/>
              <p:cNvSpPr txBox="1">
                <a:spLocks noChangeArrowheads="1"/>
              </p:cNvSpPr>
              <p:nvPr/>
            </p:nvSpPr>
            <p:spPr bwMode="auto">
              <a:xfrm>
                <a:off x="5842613" y="1792096"/>
                <a:ext cx="71240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p>
              <a:p>
                <a:r>
                  <a:rPr lang="en-CA" sz="1100"/>
                  <a:t>G0/1</a:t>
                </a:r>
                <a:endParaRPr lang="en-CA" sz="2000"/>
              </a:p>
              <a:p>
                <a:endParaRPr lang="en-CA" sz="1100"/>
              </a:p>
            </p:txBody>
          </p:sp>
          <p:sp>
            <p:nvSpPr>
              <p:cNvPr id="105503" name="TextBox 32"/>
              <p:cNvSpPr txBox="1">
                <a:spLocks noChangeArrowheads="1"/>
              </p:cNvSpPr>
              <p:nvPr/>
            </p:nvSpPr>
            <p:spPr bwMode="auto">
              <a:xfrm>
                <a:off x="4729482" y="1790208"/>
                <a:ext cx="489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G0/0</a:t>
                </a:r>
                <a:endParaRPr lang="en-CA" sz="2000"/>
              </a:p>
            </p:txBody>
          </p:sp>
          <p:pic>
            <p:nvPicPr>
              <p:cNvPr id="105504"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82" y="1823139"/>
                <a:ext cx="694532" cy="41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05" name="TextBox 34"/>
              <p:cNvSpPr txBox="1">
                <a:spLocks noChangeArrowheads="1"/>
              </p:cNvSpPr>
              <p:nvPr/>
            </p:nvSpPr>
            <p:spPr bwMode="auto">
              <a:xfrm>
                <a:off x="5313920" y="1997032"/>
                <a:ext cx="380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grpSp>
        <p:grpSp>
          <p:nvGrpSpPr>
            <p:cNvPr id="105481" name="Group 10"/>
            <p:cNvGrpSpPr>
              <a:grpSpLocks/>
            </p:cNvGrpSpPr>
            <p:nvPr/>
          </p:nvGrpSpPr>
          <p:grpSpPr bwMode="auto">
            <a:xfrm>
              <a:off x="463704" y="3207376"/>
              <a:ext cx="3097115" cy="1173705"/>
              <a:chOff x="1929066" y="957918"/>
              <a:chExt cx="3725541" cy="1173705"/>
            </a:xfrm>
          </p:grpSpPr>
          <p:pic>
            <p:nvPicPr>
              <p:cNvPr id="10549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1408135"/>
                <a:ext cx="7350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91" name="TextBox 20"/>
              <p:cNvSpPr txBox="1">
                <a:spLocks noChangeArrowheads="1"/>
              </p:cNvSpPr>
              <p:nvPr/>
            </p:nvSpPr>
            <p:spPr bwMode="auto">
              <a:xfrm>
                <a:off x="4362265" y="1108082"/>
                <a:ext cx="12923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cxnSp>
            <p:nvCxnSpPr>
              <p:cNvPr id="22" name="Straight Connector 21"/>
              <p:cNvCxnSpPr>
                <a:stCxn id="105490" idx="1"/>
                <a:endCxn id="105500" idx="3"/>
              </p:cNvCxnSpPr>
              <p:nvPr/>
            </p:nvCxnSpPr>
            <p:spPr bwMode="auto">
              <a:xfrm flipH="1" flipV="1">
                <a:off x="2813489" y="1239105"/>
                <a:ext cx="823568" cy="32533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5493" name="Group 22"/>
              <p:cNvGrpSpPr>
                <a:grpSpLocks/>
              </p:cNvGrpSpPr>
              <p:nvPr/>
            </p:nvGrpSpPr>
            <p:grpSpPr bwMode="auto">
              <a:xfrm>
                <a:off x="1939917" y="957918"/>
                <a:ext cx="1152128" cy="503842"/>
                <a:chOff x="2449309" y="1455539"/>
                <a:chExt cx="1152128" cy="503842"/>
              </a:xfrm>
            </p:grpSpPr>
            <p:sp>
              <p:nvSpPr>
                <p:cNvPr id="105499" name="Rectangle 28"/>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5500" name="Picture 3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4338" y="151255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01" name="Rectangle 30"/>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grpSp>
          <p:grpSp>
            <p:nvGrpSpPr>
              <p:cNvPr id="105494" name="Group 23"/>
              <p:cNvGrpSpPr>
                <a:grpSpLocks/>
              </p:cNvGrpSpPr>
              <p:nvPr/>
            </p:nvGrpSpPr>
            <p:grpSpPr bwMode="auto">
              <a:xfrm>
                <a:off x="1929066" y="1585753"/>
                <a:ext cx="1152128" cy="545870"/>
                <a:chOff x="2449309" y="1455539"/>
                <a:chExt cx="1152128" cy="545870"/>
              </a:xfrm>
            </p:grpSpPr>
            <p:sp>
              <p:nvSpPr>
                <p:cNvPr id="105496" name="Rectangle 25"/>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.11</a:t>
                  </a:r>
                </a:p>
              </p:txBody>
            </p:sp>
            <p:pic>
              <p:nvPicPr>
                <p:cNvPr id="105497" name="Picture 3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6530" y="1554585"/>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98" name="Rectangle 27"/>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grpSp>
          <p:cxnSp>
            <p:nvCxnSpPr>
              <p:cNvPr id="25" name="Straight Connector 24"/>
              <p:cNvCxnSpPr>
                <a:stCxn id="105490" idx="1"/>
                <a:endCxn id="105497" idx="3"/>
              </p:cNvCxnSpPr>
              <p:nvPr/>
            </p:nvCxnSpPr>
            <p:spPr bwMode="auto">
              <a:xfrm flipH="1">
                <a:off x="2854058" y="1564439"/>
                <a:ext cx="782998" cy="342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cxnSp>
          <p:nvCxnSpPr>
            <p:cNvPr id="12" name="Straight Connector 11"/>
            <p:cNvCxnSpPr>
              <a:stCxn id="105478" idx="3"/>
              <a:endCxn id="105475" idx="1"/>
            </p:cNvCxnSpPr>
            <p:nvPr/>
          </p:nvCxnSpPr>
          <p:spPr bwMode="auto">
            <a:xfrm>
              <a:off x="5977987" y="3755178"/>
              <a:ext cx="583468" cy="58560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 name="Curved Connector 12"/>
            <p:cNvCxnSpPr>
              <a:stCxn id="105475" idx="0"/>
              <a:endCxn id="105490" idx="0"/>
            </p:cNvCxnSpPr>
            <p:nvPr/>
          </p:nvCxnSpPr>
          <p:spPr>
            <a:xfrm rot="16200000" flipH="1" flipV="1">
              <a:off x="4658589" y="1128292"/>
              <a:ext cx="58718" cy="4998267"/>
            </a:xfrm>
            <a:prstGeom prst="curvedConnector3">
              <a:avLst>
                <a:gd name="adj1" fmla="val -1054137"/>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617113" y="1412776"/>
              <a:ext cx="2806045" cy="1679039"/>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sz="800" dirty="0">
                  <a:solidFill>
                    <a:schemeClr val="tx1"/>
                  </a:solidFill>
                  <a:latin typeface="Courier New" pitchFamily="49" charset="0"/>
                  <a:cs typeface="Courier New" pitchFamily="49" charset="0"/>
                </a:rPr>
                <a:t>S1#</a:t>
              </a:r>
              <a:r>
                <a:rPr lang="en-US" sz="800" b="1" dirty="0">
                  <a:solidFill>
                    <a:schemeClr val="tx1"/>
                  </a:solidFill>
                  <a:latin typeface="Courier New" pitchFamily="49" charset="0"/>
                  <a:cs typeface="Courier New" pitchFamily="49" charset="0"/>
                </a:rPr>
                <a:t>show running-</a:t>
              </a:r>
              <a:r>
                <a:rPr lang="en-US" sz="800" b="1" dirty="0" err="1">
                  <a:solidFill>
                    <a:schemeClr val="tx1"/>
                  </a:solidFill>
                  <a:latin typeface="Courier New" pitchFamily="49" charset="0"/>
                  <a:cs typeface="Courier New" pitchFamily="49" charset="0"/>
                </a:rPr>
                <a:t>config</a:t>
              </a:r>
              <a:r>
                <a:rPr lang="en-US" sz="800" dirty="0">
                  <a:solidFill>
                    <a:schemeClr val="tx1"/>
                  </a:solidFill>
                  <a:latin typeface="Courier New" pitchFamily="49" charset="0"/>
                  <a:cs typeface="Courier New" pitchFamily="49" charset="0"/>
                </a:rPr>
                <a:t> </a:t>
              </a:r>
            </a:p>
            <a:p>
              <a:pPr algn="l">
                <a:defRPr/>
              </a:pPr>
              <a:r>
                <a:rPr lang="en-US" sz="800" dirty="0">
                  <a:solidFill>
                    <a:schemeClr val="tx1"/>
                  </a:solidFill>
                  <a:latin typeface="Courier New" pitchFamily="49" charset="0"/>
                  <a:cs typeface="Courier New" pitchFamily="49" charset="0"/>
                </a:rPr>
                <a:t>Building configuration...</a:t>
              </a:r>
            </a:p>
            <a:p>
              <a:pPr algn="l">
                <a:defRPr/>
              </a:pPr>
              <a:r>
                <a:rPr lang="en-US" sz="800" dirty="0">
                  <a:solidFill>
                    <a:schemeClr val="tx1"/>
                  </a:solidFill>
                  <a:latin typeface="Courier New" pitchFamily="49" charset="0"/>
                  <a:cs typeface="Courier New" pitchFamily="49" charset="0"/>
                </a:rPr>
                <a:t>!</a:t>
              </a:r>
            </a:p>
            <a:p>
              <a:pPr algn="l">
                <a:defRPr/>
              </a:pPr>
              <a:r>
                <a:rPr lang="en-US" sz="800" dirty="0">
                  <a:solidFill>
                    <a:schemeClr val="tx1"/>
                  </a:solidFill>
                  <a:latin typeface="Courier New" pitchFamily="49" charset="0"/>
                  <a:cs typeface="Courier New" pitchFamily="49" charset="0"/>
                </a:rPr>
                <a:t>&lt;output omitted&gt;</a:t>
              </a:r>
              <a:endParaRPr lang="en-US" sz="800" dirty="0">
                <a:solidFill>
                  <a:schemeClr val="tx1"/>
                </a:solidFill>
              </a:endParaRPr>
            </a:p>
            <a:p>
              <a:pPr algn="l">
                <a:defRPr/>
              </a:pPr>
              <a:r>
                <a:rPr lang="en-US" sz="800" dirty="0">
                  <a:solidFill>
                    <a:schemeClr val="tx1"/>
                  </a:solidFill>
                  <a:latin typeface="Courier New" pitchFamily="49" charset="0"/>
                  <a:cs typeface="Courier New" pitchFamily="49" charset="0"/>
                </a:rPr>
                <a:t>service password-encryption</a:t>
              </a:r>
            </a:p>
            <a:p>
              <a:pPr algn="l">
                <a:defRPr/>
              </a:pPr>
              <a:r>
                <a:rPr lang="en-US" sz="800" dirty="0">
                  <a:solidFill>
                    <a:schemeClr val="tx1"/>
                  </a:solidFill>
                  <a:latin typeface="Courier New" pitchFamily="49" charset="0"/>
                  <a:cs typeface="Courier New" pitchFamily="49" charset="0"/>
                </a:rPr>
                <a:t>!</a:t>
              </a:r>
            </a:p>
            <a:p>
              <a:pPr algn="l">
                <a:defRPr/>
              </a:pPr>
              <a:r>
                <a:rPr lang="en-US" sz="800" dirty="0">
                  <a:solidFill>
                    <a:schemeClr val="tx1"/>
                  </a:solidFill>
                  <a:latin typeface="Courier New" pitchFamily="49" charset="0"/>
                  <a:cs typeface="Courier New" pitchFamily="49" charset="0"/>
                </a:rPr>
                <a:t>hostname </a:t>
              </a:r>
              <a:r>
                <a:rPr lang="en-US" sz="800" dirty="0" err="1">
                  <a:solidFill>
                    <a:schemeClr val="tx1"/>
                  </a:solidFill>
                  <a:latin typeface="Courier New" pitchFamily="49" charset="0"/>
                  <a:cs typeface="Courier New" pitchFamily="49" charset="0"/>
                </a:rPr>
                <a:t>S1</a:t>
              </a:r>
              <a:endParaRPr lang="en-US" sz="800" dirty="0">
                <a:solidFill>
                  <a:schemeClr val="tx1"/>
                </a:solidFill>
                <a:latin typeface="Courier New" pitchFamily="49" charset="0"/>
                <a:cs typeface="Courier New" pitchFamily="49" charset="0"/>
              </a:endParaRPr>
            </a:p>
            <a:p>
              <a:pPr algn="l">
                <a:defRPr/>
              </a:pPr>
              <a:r>
                <a:rPr lang="en-US" sz="800" dirty="0">
                  <a:solidFill>
                    <a:schemeClr val="tx1"/>
                  </a:solidFill>
                  <a:latin typeface="Courier New" pitchFamily="49" charset="0"/>
                  <a:cs typeface="Courier New" pitchFamily="49" charset="0"/>
                </a:rPr>
                <a:t>!</a:t>
              </a:r>
            </a:p>
            <a:p>
              <a:pPr algn="l">
                <a:defRPr/>
              </a:pPr>
              <a:r>
                <a:rPr lang="en-US" sz="800" dirty="0">
                  <a:solidFill>
                    <a:schemeClr val="tx1"/>
                  </a:solidFill>
                  <a:latin typeface="Courier New" pitchFamily="49" charset="0"/>
                  <a:cs typeface="Courier New" pitchFamily="49" charset="0"/>
                </a:rPr>
                <a:t>Interface </a:t>
              </a:r>
              <a:r>
                <a:rPr lang="en-US" sz="800" dirty="0" err="1">
                  <a:solidFill>
                    <a:schemeClr val="tx1"/>
                  </a:solidFill>
                  <a:latin typeface="Courier New" pitchFamily="49" charset="0"/>
                  <a:cs typeface="Courier New" pitchFamily="49" charset="0"/>
                </a:rPr>
                <a:t>Vlan1</a:t>
              </a:r>
              <a:endParaRPr lang="en-US" sz="800" dirty="0">
                <a:solidFill>
                  <a:schemeClr val="tx1"/>
                </a:solidFill>
                <a:latin typeface="Courier New" pitchFamily="49" charset="0"/>
                <a:cs typeface="Courier New" pitchFamily="49" charset="0"/>
              </a:endParaRPr>
            </a:p>
            <a:p>
              <a:pPr algn="l">
                <a:defRPr/>
              </a:pPr>
              <a:r>
                <a:rPr lang="en-US" sz="800" dirty="0" err="1">
                  <a:solidFill>
                    <a:srgbClr val="339933"/>
                  </a:solidFill>
                  <a:latin typeface="Courier New" pitchFamily="49" charset="0"/>
                  <a:cs typeface="Courier New" pitchFamily="49" charset="0"/>
                </a:rPr>
                <a:t>ip</a:t>
              </a:r>
              <a:r>
                <a:rPr lang="en-US" sz="800" dirty="0">
                  <a:solidFill>
                    <a:srgbClr val="339933"/>
                  </a:solidFill>
                  <a:latin typeface="Courier New" pitchFamily="49" charset="0"/>
                  <a:cs typeface="Courier New" pitchFamily="49" charset="0"/>
                </a:rPr>
                <a:t> address 192.168.10.50</a:t>
              </a:r>
            </a:p>
            <a:p>
              <a:pPr algn="l">
                <a:defRPr/>
              </a:pPr>
              <a:r>
                <a:rPr lang="en-US" sz="800" dirty="0">
                  <a:solidFill>
                    <a:schemeClr val="tx1"/>
                  </a:solidFill>
                  <a:latin typeface="Courier New" pitchFamily="49" charset="0"/>
                  <a:cs typeface="Courier New" pitchFamily="49" charset="0"/>
                </a:rPr>
                <a:t>!</a:t>
              </a:r>
            </a:p>
            <a:p>
              <a:pPr algn="l">
                <a:defRPr/>
              </a:pPr>
              <a:r>
                <a:rPr lang="en-US" sz="800" dirty="0" err="1">
                  <a:solidFill>
                    <a:srgbClr val="339933"/>
                  </a:solidFill>
                  <a:latin typeface="Courier New" pitchFamily="49" charset="0"/>
                  <a:cs typeface="Courier New" pitchFamily="49" charset="0"/>
                </a:rPr>
                <a:t>ip</a:t>
              </a:r>
              <a:r>
                <a:rPr lang="en-US" sz="800" dirty="0">
                  <a:solidFill>
                    <a:srgbClr val="339933"/>
                  </a:solidFill>
                  <a:latin typeface="Courier New" pitchFamily="49" charset="0"/>
                  <a:cs typeface="Courier New" pitchFamily="49" charset="0"/>
                </a:rPr>
                <a:t> default-gateway 192.168.10.1</a:t>
              </a:r>
            </a:p>
            <a:p>
              <a:pPr algn="l">
                <a:defRPr/>
              </a:pPr>
              <a:r>
                <a:rPr lang="en-US" sz="800" dirty="0">
                  <a:solidFill>
                    <a:schemeClr val="tx1"/>
                  </a:solidFill>
                  <a:latin typeface="Courier New" pitchFamily="49" charset="0"/>
                  <a:cs typeface="Courier New" pitchFamily="49" charset="0"/>
                </a:rPr>
                <a:t>&lt;output omitted&gt;</a:t>
              </a:r>
              <a:endParaRPr lang="en-US" sz="800" dirty="0">
                <a:solidFill>
                  <a:srgbClr val="339933"/>
                </a:solidFill>
                <a:latin typeface="Courier New" pitchFamily="49" charset="0"/>
                <a:cs typeface="Courier New" pitchFamily="49" charset="0"/>
              </a:endParaRPr>
            </a:p>
            <a:p>
              <a:pPr algn="l">
                <a:defRPr/>
              </a:pPr>
              <a:endParaRPr lang="en-US" sz="800" dirty="0">
                <a:solidFill>
                  <a:srgbClr val="339933"/>
                </a:solidFill>
                <a:latin typeface="Courier New" pitchFamily="49" charset="0"/>
                <a:cs typeface="Courier New" pitchFamily="49" charset="0"/>
              </a:endParaRPr>
            </a:p>
          </p:txBody>
        </p:sp>
        <p:sp>
          <p:nvSpPr>
            <p:cNvPr id="105485" name="TextBox 14"/>
            <p:cNvSpPr txBox="1">
              <a:spLocks noChangeArrowheads="1"/>
            </p:cNvSpPr>
            <p:nvPr/>
          </p:nvSpPr>
          <p:spPr bwMode="auto">
            <a:xfrm>
              <a:off x="1954310" y="3774413"/>
              <a:ext cx="3401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000" b="1">
                  <a:solidFill>
                    <a:schemeClr val="bg1"/>
                  </a:solidFill>
                </a:rPr>
                <a:t>S1</a:t>
              </a:r>
            </a:p>
          </p:txBody>
        </p:sp>
        <p:sp>
          <p:nvSpPr>
            <p:cNvPr id="105486" name="TextBox 15"/>
            <p:cNvSpPr txBox="1">
              <a:spLocks noChangeArrowheads="1"/>
            </p:cNvSpPr>
            <p:nvPr/>
          </p:nvSpPr>
          <p:spPr bwMode="auto">
            <a:xfrm>
              <a:off x="5438853" y="3711218"/>
              <a:ext cx="3401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000" b="1">
                  <a:solidFill>
                    <a:schemeClr val="bg1"/>
                  </a:solidFill>
                </a:rPr>
                <a:t>S2</a:t>
              </a:r>
            </a:p>
          </p:txBody>
        </p:sp>
        <p:sp>
          <p:nvSpPr>
            <p:cNvPr id="105487" name="Rectangle 16"/>
            <p:cNvSpPr>
              <a:spLocks noChangeArrowheads="1"/>
            </p:cNvSpPr>
            <p:nvPr/>
          </p:nvSpPr>
          <p:spPr bwMode="auto">
            <a:xfrm>
              <a:off x="2214525" y="3902681"/>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.50</a:t>
              </a:r>
            </a:p>
          </p:txBody>
        </p:sp>
        <p:sp>
          <p:nvSpPr>
            <p:cNvPr id="105488" name="TextBox 17"/>
            <p:cNvSpPr txBox="1">
              <a:spLocks noChangeArrowheads="1"/>
            </p:cNvSpPr>
            <p:nvPr/>
          </p:nvSpPr>
          <p:spPr bwMode="auto">
            <a:xfrm>
              <a:off x="1430513" y="4509120"/>
              <a:ext cx="4547148" cy="7600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200"/>
                <a:t>If the default gateway were not configured on S1, response packets from S1 would not be able to reach the administrator at 192.168.11.10. The administrator would not be able to mange the device remotely.</a:t>
              </a:r>
            </a:p>
          </p:txBody>
        </p:sp>
        <p:sp>
          <p:nvSpPr>
            <p:cNvPr id="19" name="Isosceles Triangle 18"/>
            <p:cNvSpPr/>
            <p:nvPr/>
          </p:nvSpPr>
          <p:spPr>
            <a:xfrm rot="10800000">
              <a:off x="5608682" y="3098163"/>
              <a:ext cx="2814476" cy="836346"/>
            </a:xfrm>
            <a:prstGeom prst="triangle">
              <a:avLst>
                <a:gd name="adj" fmla="val 45088"/>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smtClean="0">
                <a:latin typeface="Arial" charset="0"/>
              </a:rPr>
              <a:t>Network Layer</a:t>
            </a:r>
            <a:r>
              <a:rPr lang="en-US" sz="1800" dirty="0">
                <a:latin typeface="Arial" charset="0"/>
              </a:rPr>
              <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dirty="0" smtClean="0"/>
              <a:t>In this chapter, you learned:</a:t>
            </a:r>
          </a:p>
          <a:p>
            <a:r>
              <a:rPr lang="en-US" dirty="0" smtClean="0"/>
              <a:t>The network layer, or OSI Layer 3, provides services to allow end devices to exchange data across the network. </a:t>
            </a:r>
          </a:p>
          <a:p>
            <a:r>
              <a:rPr lang="en-US" dirty="0" smtClean="0"/>
              <a:t>The network layer uses four basic processes: IP addressing for end devices, encapsulation, routing, and de-encapsulation.</a:t>
            </a:r>
          </a:p>
          <a:p>
            <a:r>
              <a:rPr lang="en-US" dirty="0" smtClean="0"/>
              <a:t>The Internet is largely based on IPv4, which is still the most widely-used network layer protocol. </a:t>
            </a:r>
          </a:p>
          <a:p>
            <a:r>
              <a:rPr lang="en-US" dirty="0" smtClean="0"/>
              <a:t>An IPv4 packet contains the IP header and the payload. </a:t>
            </a:r>
          </a:p>
          <a:p>
            <a:r>
              <a:rPr lang="en-US" dirty="0" smtClean="0"/>
              <a:t>The IPv6 simplified header offers several advantages over IPv4, including better routing efficiency, simplified extension headers, and capability for per-flow processing.</a:t>
            </a:r>
          </a:p>
        </p:txBody>
      </p:sp>
    </p:spTree>
    <p:extLst>
      <p:ext uri="{BB962C8B-B14F-4D97-AF65-F5344CB8AC3E}">
        <p14:creationId xmlns:p14="http://schemas.microsoft.com/office/powerpoint/2010/main" val="362907922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smtClean="0">
                <a:latin typeface="Arial" charset="0"/>
              </a:rPr>
              <a:t>Network Layer</a:t>
            </a:r>
            <a:r>
              <a:rPr lang="en-US" sz="1800" dirty="0">
                <a:latin typeface="Arial" charset="0"/>
              </a:rPr>
              <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dirty="0" smtClean="0"/>
              <a:t>In this chapter, you learned:</a:t>
            </a:r>
          </a:p>
          <a:p>
            <a:r>
              <a:rPr lang="en-US" dirty="0" smtClean="0"/>
              <a:t>In addition to hierarchical addressing, the network layer is also responsible for routing.</a:t>
            </a:r>
          </a:p>
          <a:p>
            <a:r>
              <a:rPr lang="en-US" dirty="0" smtClean="0"/>
              <a:t>Hosts require a local routing table to ensure that packets are directed to the correct destination network. </a:t>
            </a:r>
            <a:endParaRPr lang="en-US" dirty="0"/>
          </a:p>
          <a:p>
            <a:r>
              <a:rPr lang="en-US" dirty="0" smtClean="0"/>
              <a:t>The local default route is the route to the default gateway.</a:t>
            </a:r>
          </a:p>
          <a:p>
            <a:r>
              <a:rPr lang="en-US" dirty="0" smtClean="0"/>
              <a:t>The default gateway is the IP address of a router interface connected to the local network. </a:t>
            </a:r>
          </a:p>
          <a:p>
            <a:r>
              <a:rPr lang="en-US" dirty="0" smtClean="0"/>
              <a:t>When a router, such as the default gateway, receives a packet, it examines the destination IP address to determine the destination network. </a:t>
            </a:r>
          </a:p>
        </p:txBody>
      </p:sp>
    </p:spTree>
    <p:extLst>
      <p:ext uri="{BB962C8B-B14F-4D97-AF65-F5344CB8AC3E}">
        <p14:creationId xmlns:p14="http://schemas.microsoft.com/office/powerpoint/2010/main" val="87997569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smtClean="0">
                <a:latin typeface="Arial" charset="0"/>
              </a:rPr>
              <a:t>Network Layer</a:t>
            </a:r>
            <a:r>
              <a:rPr lang="en-US" sz="1800" dirty="0">
                <a:latin typeface="Arial" charset="0"/>
              </a:rPr>
              <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dirty="0" smtClean="0"/>
              <a:t>In this chapter, you learned:</a:t>
            </a:r>
          </a:p>
          <a:p>
            <a:r>
              <a:rPr lang="en-US" dirty="0" smtClean="0"/>
              <a:t>The routing table of a router stores information about directly-connected routes and remote routes to IP networks. If the router has an entry in its routing table for the destination network, the router forwards the packet. If no routing entry exists, the router may forward the packet to its own default route, if one is configured, or it will drop the packet.</a:t>
            </a:r>
          </a:p>
          <a:p>
            <a:r>
              <a:rPr lang="en-US" dirty="0" smtClean="0"/>
              <a:t>Routing table entries can be configured manually on each router to provide static routing or the routers may communicate route information dynamically between each other using a routing protocol.</a:t>
            </a:r>
          </a:p>
          <a:p>
            <a:r>
              <a:rPr lang="en-US" dirty="0" smtClean="0"/>
              <a:t>In order for routers to be reachable, the router interface must be configured.</a:t>
            </a:r>
            <a:endParaRPr lang="en-US" dirty="0"/>
          </a:p>
        </p:txBody>
      </p:sp>
    </p:spTree>
    <p:extLst>
      <p:ext uri="{BB962C8B-B14F-4D97-AF65-F5344CB8AC3E}">
        <p14:creationId xmlns:p14="http://schemas.microsoft.com/office/powerpoint/2010/main" val="64813821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09570" name="Picture 3" descr="CNA_largo-on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sz="1800">
                <a:latin typeface="Arial" charset="0"/>
              </a:rPr>
              <a:t>Network Layer in Communication</a:t>
            </a:r>
            <a:br>
              <a:rPr lang="en-US" sz="1800">
                <a:latin typeface="Arial" charset="0"/>
              </a:rPr>
            </a:br>
            <a:r>
              <a:rPr lang="en-US">
                <a:latin typeface="Arial" charset="0"/>
              </a:rPr>
              <a:t>The Network Layer</a:t>
            </a:r>
          </a:p>
        </p:txBody>
      </p:sp>
      <p:sp>
        <p:nvSpPr>
          <p:cNvPr id="17410" name="Content Placeholder 1"/>
          <p:cNvSpPr>
            <a:spLocks noGrp="1"/>
          </p:cNvSpPr>
          <p:nvPr>
            <p:ph idx="1"/>
          </p:nvPr>
        </p:nvSpPr>
        <p:spPr/>
        <p:txBody>
          <a:bodyPr/>
          <a:lstStyle/>
          <a:p>
            <a:pPr marL="0" indent="0">
              <a:buFont typeface="Wingdings" charset="0"/>
              <a:buNone/>
              <a:defRPr/>
            </a:pPr>
            <a:r>
              <a:rPr lang="en-US" dirty="0" smtClean="0">
                <a:latin typeface="Arial" charset="0"/>
              </a:rPr>
              <a:t>End to End Transport processes</a:t>
            </a:r>
          </a:p>
          <a:p>
            <a:pPr>
              <a:defRPr/>
            </a:pPr>
            <a:r>
              <a:rPr lang="en-US" dirty="0" smtClean="0">
                <a:latin typeface="Arial" charset="0"/>
              </a:rPr>
              <a:t>Addressing end devices</a:t>
            </a:r>
          </a:p>
          <a:p>
            <a:pPr>
              <a:defRPr/>
            </a:pPr>
            <a:r>
              <a:rPr lang="en-US" dirty="0" smtClean="0">
                <a:latin typeface="Arial" charset="0"/>
              </a:rPr>
              <a:t>Encapsulation</a:t>
            </a:r>
          </a:p>
          <a:p>
            <a:pPr>
              <a:defRPr/>
            </a:pPr>
            <a:r>
              <a:rPr lang="en-US" dirty="0" smtClean="0">
                <a:latin typeface="Arial" charset="0"/>
              </a:rPr>
              <a:t>Routing</a:t>
            </a:r>
          </a:p>
          <a:p>
            <a:pPr>
              <a:defRPr/>
            </a:pPr>
            <a:r>
              <a:rPr lang="en-US" dirty="0" smtClean="0">
                <a:latin typeface="Arial" charset="0"/>
              </a:rPr>
              <a:t>De-encapsulating</a:t>
            </a:r>
            <a:endParaRPr lang="en-US" dirty="0">
              <a:latin typeface="Arial"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sz="1800">
                <a:latin typeface="Arial" charset="0"/>
              </a:rPr>
              <a:t>Network Layer in Communication</a:t>
            </a:r>
            <a:br>
              <a:rPr lang="en-US" sz="1800">
                <a:latin typeface="Arial" charset="0"/>
              </a:rPr>
            </a:br>
            <a:r>
              <a:rPr lang="en-US">
                <a:latin typeface="Arial" charset="0"/>
              </a:rPr>
              <a:t>Network Layer Protocols</a:t>
            </a:r>
          </a:p>
        </p:txBody>
      </p:sp>
      <p:sp>
        <p:nvSpPr>
          <p:cNvPr id="17410" name="Content Placeholder 1"/>
          <p:cNvSpPr>
            <a:spLocks noGrp="1"/>
          </p:cNvSpPr>
          <p:nvPr>
            <p:ph idx="1"/>
          </p:nvPr>
        </p:nvSpPr>
        <p:spPr/>
        <p:txBody>
          <a:bodyPr/>
          <a:lstStyle/>
          <a:p>
            <a:pPr marL="0" indent="0">
              <a:buFont typeface="Wingdings" charset="0"/>
              <a:buNone/>
              <a:defRPr/>
            </a:pPr>
            <a:r>
              <a:rPr lang="en-US" dirty="0" smtClean="0">
                <a:latin typeface="Arial" charset="0"/>
              </a:rPr>
              <a:t>Common Network Layer Protocols</a:t>
            </a:r>
          </a:p>
          <a:p>
            <a:pPr>
              <a:defRPr/>
            </a:pPr>
            <a:r>
              <a:rPr lang="en-US" dirty="0" smtClean="0">
                <a:latin typeface="Arial" charset="0"/>
              </a:rPr>
              <a:t>Internet Protocol version 4 (IPv4)</a:t>
            </a:r>
          </a:p>
          <a:p>
            <a:pPr>
              <a:defRPr/>
            </a:pPr>
            <a:r>
              <a:rPr lang="en-US" dirty="0" smtClean="0">
                <a:latin typeface="Arial" charset="0"/>
              </a:rPr>
              <a:t>Internet Protocol version 6 (IPv6)</a:t>
            </a:r>
          </a:p>
          <a:p>
            <a:pPr>
              <a:defRPr/>
            </a:pPr>
            <a:endParaRPr lang="en-US" dirty="0">
              <a:latin typeface="Arial" charset="0"/>
            </a:endParaRPr>
          </a:p>
          <a:p>
            <a:pPr marL="0" indent="0">
              <a:buFont typeface="Wingdings" charset="0"/>
              <a:buNone/>
              <a:defRPr/>
            </a:pPr>
            <a:r>
              <a:rPr lang="en-US" dirty="0" smtClean="0">
                <a:latin typeface="Arial" charset="0"/>
              </a:rPr>
              <a:t>Legacy Network Layer Protocols</a:t>
            </a:r>
          </a:p>
          <a:p>
            <a:pPr>
              <a:defRPr/>
            </a:pPr>
            <a:r>
              <a:rPr lang="en-US" dirty="0" smtClean="0">
                <a:latin typeface="Arial" charset="0"/>
              </a:rPr>
              <a:t>Novell Internetwork Packet Exchange (IPX)</a:t>
            </a:r>
          </a:p>
          <a:p>
            <a:pPr>
              <a:defRPr/>
            </a:pPr>
            <a:r>
              <a:rPr lang="en-US" dirty="0" smtClean="0">
                <a:latin typeface="Arial" charset="0"/>
              </a:rPr>
              <a:t>AppleTalk</a:t>
            </a:r>
          </a:p>
          <a:p>
            <a:pPr>
              <a:defRPr/>
            </a:pPr>
            <a:r>
              <a:rPr lang="en-US" dirty="0" smtClean="0">
                <a:latin typeface="Arial" charset="0"/>
              </a:rPr>
              <a:t>Connectionless Network Service (CLNS/</a:t>
            </a:r>
            <a:r>
              <a:rPr lang="en-US" dirty="0" err="1" smtClean="0">
                <a:latin typeface="Arial" charset="0"/>
              </a:rPr>
              <a:t>DECNet</a:t>
            </a:r>
            <a:r>
              <a:rPr lang="en-US" dirty="0" smtClean="0">
                <a:latin typeface="Arial" charset="0"/>
              </a:rPr>
              <a:t>)</a:t>
            </a:r>
            <a:endParaRPr lang="en-US" dirty="0">
              <a:latin typeface="Arial"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sz="1800">
                <a:latin typeface="Arial" charset="0"/>
              </a:rPr>
              <a:t>Characteristics of the IP protocol</a:t>
            </a:r>
            <a:r>
              <a:rPr lang="en-US">
                <a:latin typeface="Arial" charset="0"/>
              </a:rPr>
              <a:t/>
            </a:r>
            <a:br>
              <a:rPr lang="en-US">
                <a:latin typeface="Arial" charset="0"/>
              </a:rPr>
            </a:br>
            <a:r>
              <a:rPr lang="en-US">
                <a:latin typeface="Arial" charset="0"/>
              </a:rPr>
              <a:t>Characteristics of IP</a:t>
            </a:r>
          </a:p>
        </p:txBody>
      </p:sp>
      <p:pic>
        <p:nvPicPr>
          <p:cNvPr id="194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24013"/>
            <a:ext cx="701040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a:latin typeface="Arial" charset="0"/>
              </a:rPr>
              <a:t>Characteristics of the IP protocol</a:t>
            </a:r>
            <a:br>
              <a:rPr lang="en-US" sz="1800">
                <a:latin typeface="Arial" charset="0"/>
              </a:rPr>
            </a:br>
            <a:r>
              <a:rPr lang="en-US">
                <a:latin typeface="Arial" charset="0"/>
              </a:rPr>
              <a:t>IP - Connectionless</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870075"/>
            <a:ext cx="76390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16492</TotalTime>
  <Pages>28</Pages>
  <Words>3493</Words>
  <Application>Microsoft Macintosh PowerPoint</Application>
  <PresentationFormat>On-screen Show (4:3)</PresentationFormat>
  <Paragraphs>724</Paragraphs>
  <Slides>54</Slides>
  <Notes>53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54</vt:i4>
      </vt:variant>
    </vt:vector>
  </HeadingPairs>
  <TitlesOfParts>
    <vt:vector size="60" baseType="lpstr">
      <vt:lpstr>Arial</vt:lpstr>
      <vt:lpstr>ＭＳ Ｐゴシック</vt:lpstr>
      <vt:lpstr>Wingdings</vt:lpstr>
      <vt:lpstr>Courier New</vt:lpstr>
      <vt:lpstr>PPT-TMPLT-WHT_C</vt:lpstr>
      <vt:lpstr>NetAcad-4F_PPT-WHT_060408</vt:lpstr>
      <vt:lpstr>Chapter 6: Network Layer</vt:lpstr>
      <vt:lpstr>Chapter 6: Objectives</vt:lpstr>
      <vt:lpstr>Chapter 6</vt:lpstr>
      <vt:lpstr>Network Layer Network Layer</vt:lpstr>
      <vt:lpstr>Network Layer Protocols Network Layer in Communication</vt:lpstr>
      <vt:lpstr>Network Layer in Communication The Network Layer</vt:lpstr>
      <vt:lpstr>Network Layer in Communication Network Layer Protocols</vt:lpstr>
      <vt:lpstr>Characteristics of the IP protocol Characteristics of IP</vt:lpstr>
      <vt:lpstr>Characteristics of the IP protocol IP - Connectionless</vt:lpstr>
      <vt:lpstr>Characteristics of the IP protocol IP – Best Effort Delivery</vt:lpstr>
      <vt:lpstr>Characteristics of the IP protocol IP – Media Independent</vt:lpstr>
      <vt:lpstr>IPv4 Packet Encapsulating IP</vt:lpstr>
      <vt:lpstr>IPv4 Packet IPv4 Packet Header</vt:lpstr>
      <vt:lpstr>IPv4 Packet IPv4 Header Fields</vt:lpstr>
      <vt:lpstr>IPv4 Packet Sample IPv4 Headers</vt:lpstr>
      <vt:lpstr>Network Layer in Communication Limitations of IPv4</vt:lpstr>
      <vt:lpstr>Network Layer in Communication Introducing IPv6</vt:lpstr>
      <vt:lpstr>IPv6 Packet Encapsulating IPv6</vt:lpstr>
      <vt:lpstr>IPv6 Packet IPv6 Packet Header</vt:lpstr>
      <vt:lpstr>IPv6 Packet Sample IPv6 Header</vt:lpstr>
      <vt:lpstr>Routing Host Routing Tables</vt:lpstr>
      <vt:lpstr>Host Routing Tables Host Packet Forwarding Decision</vt:lpstr>
      <vt:lpstr>Host Routing Tables Default Gateway</vt:lpstr>
      <vt:lpstr>Host Routing Tables IPv4 Host Routing Table</vt:lpstr>
      <vt:lpstr>Host Routing Tables Sample IPv4 Host Routing Table</vt:lpstr>
      <vt:lpstr>Host Routing Tables Sample IPv6 Host Routing Table</vt:lpstr>
      <vt:lpstr>Router Routing Tables Router Packet Forwarding Decision</vt:lpstr>
      <vt:lpstr>Router Routing Tables IPv4 Router Routing Table</vt:lpstr>
      <vt:lpstr>Router Routing Tables Directly Connected Routing Table Entries</vt:lpstr>
      <vt:lpstr>Router Routing Tables Remote Network Routing Table Entries</vt:lpstr>
      <vt:lpstr>Router Routing Tables Next-Hop Address</vt:lpstr>
      <vt:lpstr>Routers Anatomy of a Router</vt:lpstr>
      <vt:lpstr>Anatomy of a Router A Router is a Computer</vt:lpstr>
      <vt:lpstr>Anatomy of a Router Router CPU and OS</vt:lpstr>
      <vt:lpstr>Anatomy of a Router Router Memory</vt:lpstr>
      <vt:lpstr>Anatomy of a Router Inside a Router</vt:lpstr>
      <vt:lpstr>Anatomy of a Router Router Backplane</vt:lpstr>
      <vt:lpstr>Anatomy of a Router Connecting to a Router</vt:lpstr>
      <vt:lpstr>Anatomy of a Router LAN and WAN Interfaces</vt:lpstr>
      <vt:lpstr>Router Boot-up Cisco IOS</vt:lpstr>
      <vt:lpstr>Router Boot-up Bootset Files</vt:lpstr>
      <vt:lpstr>Router Boot-up Router Bootup Process</vt:lpstr>
      <vt:lpstr>Router Boot-up Show Versions Output</vt:lpstr>
      <vt:lpstr> Network Layer Configuring a Cisco Router</vt:lpstr>
      <vt:lpstr> Configure Initial Settings Router Configuration Steps</vt:lpstr>
      <vt:lpstr> Configure Interfaces Configure LAN Interfaces</vt:lpstr>
      <vt:lpstr> Configure Interfaces Verify Interface Configuration</vt:lpstr>
      <vt:lpstr> Configuring a Cisco Router Configuring the Default Gateway</vt:lpstr>
      <vt:lpstr> Configuring the Default Gateway Default Gateway on a Host</vt:lpstr>
      <vt:lpstr> Configuring the Default Gateway Default Gateway on a Switch</vt:lpstr>
      <vt:lpstr>Network Layer Summary</vt:lpstr>
      <vt:lpstr>Network Layer Summary</vt:lpstr>
      <vt:lpstr>Network Layer 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Bruce Brumley</cp:lastModifiedBy>
  <cp:revision>693</cp:revision>
  <cp:lastPrinted>1999-01-27T00:54:54Z</cp:lastPrinted>
  <dcterms:created xsi:type="dcterms:W3CDTF">2006-10-23T15:07:30Z</dcterms:created>
  <dcterms:modified xsi:type="dcterms:W3CDTF">2013-05-24T15:40:25Z</dcterms:modified>
</cp:coreProperties>
</file>